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9"/>
  </p:notesMasterIdLst>
  <p:sldIdLst>
    <p:sldId id="308" r:id="rId2"/>
    <p:sldId id="309" r:id="rId3"/>
    <p:sldId id="325" r:id="rId4"/>
    <p:sldId id="326" r:id="rId5"/>
    <p:sldId id="327" r:id="rId6"/>
    <p:sldId id="328" r:id="rId7"/>
    <p:sldId id="329" r:id="rId8"/>
    <p:sldId id="330" r:id="rId9"/>
    <p:sldId id="311" r:id="rId10"/>
    <p:sldId id="331" r:id="rId11"/>
    <p:sldId id="312" r:id="rId12"/>
    <p:sldId id="314" r:id="rId13"/>
    <p:sldId id="373" r:id="rId14"/>
    <p:sldId id="375" r:id="rId15"/>
    <p:sldId id="377" r:id="rId16"/>
    <p:sldId id="376" r:id="rId17"/>
    <p:sldId id="378" r:id="rId18"/>
    <p:sldId id="383" r:id="rId19"/>
    <p:sldId id="379" r:id="rId20"/>
    <p:sldId id="380" r:id="rId21"/>
    <p:sldId id="382" r:id="rId22"/>
    <p:sldId id="381" r:id="rId23"/>
    <p:sldId id="384" r:id="rId24"/>
    <p:sldId id="317" r:id="rId25"/>
    <p:sldId id="319" r:id="rId26"/>
    <p:sldId id="318" r:id="rId27"/>
    <p:sldId id="320" r:id="rId28"/>
    <p:sldId id="385" r:id="rId29"/>
    <p:sldId id="321" r:id="rId30"/>
    <p:sldId id="346" r:id="rId31"/>
    <p:sldId id="348" r:id="rId32"/>
    <p:sldId id="349" r:id="rId33"/>
    <p:sldId id="350" r:id="rId34"/>
    <p:sldId id="322" r:id="rId35"/>
    <p:sldId id="386" r:id="rId36"/>
    <p:sldId id="387" r:id="rId37"/>
    <p:sldId id="38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7070"/>
    <a:srgbClr val="FD8D62"/>
    <a:srgbClr val="66C3A4"/>
    <a:srgbClr val="8DA0CC"/>
    <a:srgbClr val="E78AC3"/>
    <a:srgbClr val="A9A9A9"/>
    <a:srgbClr val="38459C"/>
    <a:srgbClr val="D2D2D9"/>
    <a:srgbClr val="C2DDDB"/>
    <a:srgbClr val="FFC7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9"/>
    <p:restoredTop sz="95820"/>
  </p:normalViewPr>
  <p:slideViewPr>
    <p:cSldViewPr snapToObjects="1">
      <p:cViewPr>
        <p:scale>
          <a:sx n="59" d="100"/>
          <a:sy n="59" d="100"/>
        </p:scale>
        <p:origin x="1520" y="1224"/>
      </p:cViewPr>
      <p:guideLst>
        <p:guide pos="7680"/>
        <p:guide orient="horz" pos="216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9.png>
</file>

<file path=ppt/media/image30.png>
</file>

<file path=ppt/media/image31.png>
</file>

<file path=ppt/media/image32.jpg>
</file>

<file path=ppt/media/image33.jpg>
</file>

<file path=ppt/media/image4.png>
</file>

<file path=ppt/media/image46.png>
</file>

<file path=ppt/media/image5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0.png>
</file>

<file path=ppt/media/image71.svg>
</file>

<file path=ppt/media/image75.png>
</file>

<file path=ppt/media/image76.png>
</file>

<file path=ppt/media/image94.png>
</file>

<file path=ppt/media/image95.sv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94472-1001-3F45-843E-AD6F2325AFE4}" type="datetimeFigureOut">
              <a:rPr lang="en-US" smtClean="0"/>
              <a:t>6/29/21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D27E4-432D-4C40-9571-F36D5E842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1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D27E4-432D-4C40-9571-F36D5E8420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38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  <a:lvl2pPr>
              <a:buClr>
                <a:schemeClr val="bg1">
                  <a:lumMod val="60000"/>
                  <a:lumOff val="40000"/>
                </a:schemeClr>
              </a:buClr>
              <a:defRPr sz="2400">
                <a:solidFill>
                  <a:schemeClr val="bg1">
                    <a:lumMod val="60000"/>
                    <a:lumOff val="40000"/>
                  </a:schemeClr>
                </a:solidFill>
              </a:defRPr>
            </a:lvl2pPr>
            <a:lvl3pPr>
              <a:buClr>
                <a:schemeClr val="bg1">
                  <a:lumMod val="60000"/>
                  <a:lumOff val="40000"/>
                </a:schemeClr>
              </a:buClr>
              <a:defRPr sz="2000">
                <a:solidFill>
                  <a:schemeClr val="bg1">
                    <a:lumMod val="60000"/>
                    <a:lumOff val="40000"/>
                  </a:schemeClr>
                </a:solidFill>
              </a:defRPr>
            </a:lvl3pPr>
            <a:lvl4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4pPr>
            <a:lvl5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/>
          <a:lstStyle/>
          <a:p>
            <a:fld id="{73C55A3C-5767-4844-A0A3-83778C2E5409}" type="datetime1">
              <a:rPr lang="en-US" smtClean="0"/>
              <a:t>6/29/21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  <a:prstGeom prst="rect">
            <a:avLst/>
          </a:prstGeo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B145B0-C06E-0944-B224-1835F0AD7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554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D396-3171-6C41-A594-2E4A8ED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D6F2B-A932-DC42-9BA3-BABFF8C5C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3024" y="3789363"/>
            <a:ext cx="6337151" cy="1655762"/>
          </a:xfrm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/>
            </a:lvl1pPr>
            <a:lvl2pPr>
              <a:buClr>
                <a:srgbClr val="80807F"/>
              </a:buClr>
              <a:defRPr/>
            </a:lvl2pPr>
            <a:lvl3pPr>
              <a:buClr>
                <a:srgbClr val="80807F"/>
              </a:buClr>
              <a:defRPr/>
            </a:lvl3pPr>
            <a:lvl4pPr>
              <a:buClr>
                <a:srgbClr val="80807F"/>
              </a:buClr>
              <a:defRPr/>
            </a:lvl4pPr>
            <a:lvl5pPr>
              <a:buClr>
                <a:srgbClr val="80807F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06BFCE-D302-F443-9A1A-3530D6CD54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C6949A-929D-5445-8E1C-2254F4388699}"/>
              </a:ext>
            </a:extLst>
          </p:cNvPr>
          <p:cNvSpPr txBox="1"/>
          <p:nvPr userDrawn="1"/>
        </p:nvSpPr>
        <p:spPr>
          <a:xfrm>
            <a:off x="11988800" y="6654800"/>
            <a:ext cx="184731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4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26AC82-A6D4-7744-964C-A2D34032F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23547" b="23547"/>
          <a:stretch/>
        </p:blipFill>
        <p:spPr>
          <a:xfrm>
            <a:off x="-58513" y="-99393"/>
            <a:ext cx="9577064" cy="6860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9008" y="1272646"/>
            <a:ext cx="12225688" cy="558535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818EDF-D6BC-1549-8CD1-E18480F29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9120"/>
          <a:stretch/>
        </p:blipFill>
        <p:spPr>
          <a:xfrm>
            <a:off x="5951984" y="-99392"/>
            <a:ext cx="6264696" cy="6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26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900" i="0" kern="1200">
          <a:ln>
            <a:noFill/>
          </a:ln>
          <a:solidFill>
            <a:schemeClr val="bg1">
              <a:lumMod val="75000"/>
            </a:schemeClr>
          </a:solidFill>
          <a:effectLst/>
          <a:latin typeface="Tw Cen MT" panose="020B0602020104020603" pitchFamily="34" charset="77"/>
          <a:ea typeface="+mj-ea"/>
          <a:cs typeface="Tw Cen MT" panose="020B0602020104020603" pitchFamily="34" charset="7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2800" kern="1200">
          <a:ln>
            <a:noFill/>
          </a:ln>
          <a:solidFill>
            <a:schemeClr val="bg1">
              <a:lumMod val="60000"/>
              <a:lumOff val="40000"/>
            </a:schemeClr>
          </a:solidFill>
          <a:effectLst>
            <a:glow rad="127000">
              <a:schemeClr val="accent1">
                <a:alpha val="0"/>
              </a:schemeClr>
            </a:glo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9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7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7.png"/><Relationship Id="rId7" Type="http://schemas.openxmlformats.org/officeDocument/2006/relationships/image" Target="../media/image8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10" Type="http://schemas.openxmlformats.org/officeDocument/2006/relationships/image" Target="../media/image33.jpg"/><Relationship Id="rId4" Type="http://schemas.openxmlformats.org/officeDocument/2006/relationships/image" Target="../media/image28.emf"/><Relationship Id="rId9" Type="http://schemas.openxmlformats.org/officeDocument/2006/relationships/image" Target="../media/image3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7" Type="http://schemas.openxmlformats.org/officeDocument/2006/relationships/image" Target="../media/image51.emf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emf"/><Relationship Id="rId4" Type="http://schemas.openxmlformats.org/officeDocument/2006/relationships/image" Target="../media/image5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sv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emf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63.png"/><Relationship Id="rId5" Type="http://schemas.microsoft.com/office/2007/relationships/media" Target="../media/media3.mp4"/><Relationship Id="rId10" Type="http://schemas.openxmlformats.org/officeDocument/2006/relationships/image" Target="../media/image62.png"/><Relationship Id="rId4" Type="http://schemas.openxmlformats.org/officeDocument/2006/relationships/video" Target="../media/media2.mp4"/><Relationship Id="rId9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73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emf"/><Relationship Id="rId5" Type="http://schemas.openxmlformats.org/officeDocument/2006/relationships/image" Target="../media/image72.emf"/><Relationship Id="rId4" Type="http://schemas.openxmlformats.org/officeDocument/2006/relationships/image" Target="../media/image71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7" Type="http://schemas.openxmlformats.org/officeDocument/2006/relationships/image" Target="../media/image73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emf"/><Relationship Id="rId5" Type="http://schemas.openxmlformats.org/officeDocument/2006/relationships/image" Target="../media/image74.emf"/><Relationship Id="rId4" Type="http://schemas.openxmlformats.org/officeDocument/2006/relationships/image" Target="../media/image71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svg"/><Relationship Id="rId4" Type="http://schemas.openxmlformats.org/officeDocument/2006/relationships/image" Target="../media/image7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2.emf"/><Relationship Id="rId7" Type="http://schemas.openxmlformats.org/officeDocument/2006/relationships/image" Target="../media/image15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9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emf"/><Relationship Id="rId5" Type="http://schemas.openxmlformats.org/officeDocument/2006/relationships/image" Target="../media/image79.emf"/><Relationship Id="rId4" Type="http://schemas.openxmlformats.org/officeDocument/2006/relationships/image" Target="../media/image7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8.emf"/><Relationship Id="rId4" Type="http://schemas.openxmlformats.org/officeDocument/2006/relationships/image" Target="../media/image87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emf"/><Relationship Id="rId3" Type="http://schemas.openxmlformats.org/officeDocument/2006/relationships/image" Target="../media/image90.emf"/><Relationship Id="rId7" Type="http://schemas.openxmlformats.org/officeDocument/2006/relationships/image" Target="../media/image11.svg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2.emf"/><Relationship Id="rId10" Type="http://schemas.openxmlformats.org/officeDocument/2006/relationships/image" Target="../media/image95.svg"/><Relationship Id="rId4" Type="http://schemas.openxmlformats.org/officeDocument/2006/relationships/image" Target="../media/image91.emf"/><Relationship Id="rId9" Type="http://schemas.openxmlformats.org/officeDocument/2006/relationships/image" Target="../media/image9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7.emf"/><Relationship Id="rId5" Type="http://schemas.openxmlformats.org/officeDocument/2006/relationships/image" Target="../media/image96.emf"/><Relationship Id="rId4" Type="http://schemas.openxmlformats.org/officeDocument/2006/relationships/image" Target="../media/image71.sv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.emf"/><Relationship Id="rId5" Type="http://schemas.openxmlformats.org/officeDocument/2006/relationships/image" Target="../media/image100.emf"/><Relationship Id="rId4" Type="http://schemas.openxmlformats.org/officeDocument/2006/relationships/image" Target="../media/image9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2.emf"/><Relationship Id="rId7" Type="http://schemas.openxmlformats.org/officeDocument/2006/relationships/image" Target="../media/image2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emf"/><Relationship Id="rId5" Type="http://schemas.openxmlformats.org/officeDocument/2006/relationships/image" Target="../media/image19.png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2.emf"/><Relationship Id="rId7" Type="http://schemas.openxmlformats.org/officeDocument/2006/relationships/image" Target="../media/image2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emf"/><Relationship Id="rId5" Type="http://schemas.openxmlformats.org/officeDocument/2006/relationships/image" Target="../media/image19.png"/><Relationship Id="rId4" Type="http://schemas.openxmlformats.org/officeDocument/2006/relationships/image" Target="../media/image9.emf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jp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9C84DA8-9038-7C4E-88A8-ACD3D0844323}"/>
              </a:ext>
            </a:extLst>
          </p:cNvPr>
          <p:cNvSpPr txBox="1"/>
          <p:nvPr/>
        </p:nvSpPr>
        <p:spPr>
          <a:xfrm>
            <a:off x="1530780" y="1052736"/>
            <a:ext cx="9000000" cy="1569660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Learning Successor Representations</a:t>
            </a:r>
          </a:p>
          <a:p>
            <a:pPr algn="ctr"/>
            <a:r>
              <a:rPr lang="en-US" sz="2800" dirty="0">
                <a:solidFill>
                  <a:schemeClr val="bg1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rPr>
              <a:t>(</a:t>
            </a:r>
            <a:r>
              <a:rPr lang="en-US" sz="2800" dirty="0" err="1">
                <a:solidFill>
                  <a:schemeClr val="bg1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rPr>
              <a:t>i</a:t>
            </a:r>
            <a:r>
              <a:rPr lang="en-US" sz="2800" dirty="0">
                <a:solidFill>
                  <a:schemeClr val="bg1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rPr>
              <a:t>) A generalized HPC model for learning SR</a:t>
            </a:r>
            <a:endParaRPr lang="en-US" sz="2800" i="1" dirty="0">
              <a:solidFill>
                <a:schemeClr val="bg1">
                  <a:lumMod val="60000"/>
                  <a:lumOff val="40000"/>
                </a:schemeClr>
              </a:solidFill>
              <a:latin typeface="Tw Cen MT" panose="020B0602020104020603" pitchFamily="34" charset="77"/>
            </a:endParaRPr>
          </a:p>
          <a:p>
            <a:pPr algn="ctr"/>
            <a:r>
              <a:rPr lang="en-US" sz="2800" dirty="0">
                <a:solidFill>
                  <a:schemeClr val="bg1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rPr>
              <a:t>(ii) Hebbian plasticity as an approximation to learning SR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EBC87E-3E50-8944-B700-A0950C6D936C}"/>
              </a:ext>
            </a:extLst>
          </p:cNvPr>
          <p:cNvSpPr/>
          <p:nvPr/>
        </p:nvSpPr>
        <p:spPr>
          <a:xfrm>
            <a:off x="11844673" y="6592484"/>
            <a:ext cx="288032" cy="2606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DBC3D57-042F-C74B-B250-21DF98B0DB8E}"/>
              </a:ext>
            </a:extLst>
          </p:cNvPr>
          <p:cNvGrpSpPr/>
          <p:nvPr/>
        </p:nvGrpSpPr>
        <p:grpSpPr>
          <a:xfrm>
            <a:off x="1530780" y="4586352"/>
            <a:ext cx="9000000" cy="1938992"/>
            <a:chOff x="1530780" y="4226312"/>
            <a:chExt cx="9000000" cy="193899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D448F06-E3D2-714C-9A98-04F7906B43AE}"/>
                </a:ext>
              </a:extLst>
            </p:cNvPr>
            <p:cNvSpPr txBox="1"/>
            <p:nvPr/>
          </p:nvSpPr>
          <p:spPr>
            <a:xfrm>
              <a:off x="1530780" y="4226312"/>
              <a:ext cx="9000000" cy="1938992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Tom George</a:t>
              </a:r>
            </a:p>
            <a:p>
              <a:pPr algn="ctr"/>
              <a:endParaRPr lang="en-US" sz="32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endParaRPr>
            </a:p>
            <a:p>
              <a:pPr algn="ctr"/>
              <a:r>
                <a:rPr lang="en-US" sz="28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Will de </a:t>
              </a:r>
              <a:r>
                <a:rPr lang="en-US" sz="2800" dirty="0" err="1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Cothi</a:t>
              </a:r>
              <a:r>
                <a:rPr lang="en-US" sz="28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, Kim </a:t>
              </a:r>
              <a:r>
                <a:rPr lang="en-US" sz="2800" dirty="0" err="1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Stachenfeld</a:t>
              </a:r>
              <a:r>
                <a:rPr lang="en-US" sz="28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 &amp; Caswell Barry </a:t>
              </a:r>
            </a:p>
            <a:p>
              <a:pPr algn="ctr"/>
              <a:r>
                <a:rPr lang="en-US" sz="28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 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79C83CE-F2D9-914C-B449-CAAA054117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04902" y="4800751"/>
              <a:ext cx="1414191" cy="395057"/>
            </a:xfrm>
            <a:prstGeom prst="rect">
              <a:avLst/>
            </a:prstGeom>
            <a:noFill/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D73173A-1B21-B042-91F5-5941499A4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99656" y="5738480"/>
              <a:ext cx="1183680" cy="34585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DBFA1C4-7EFB-F848-AF32-CE8516AD3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80176" y="5693700"/>
              <a:ext cx="1183680" cy="34585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02155C5-75DD-DE47-AA9E-459333A90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55225" y="5626742"/>
              <a:ext cx="1763868" cy="4797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991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37B28A1-E549-2945-B573-8BB7D7F29847}"/>
              </a:ext>
            </a:extLst>
          </p:cNvPr>
          <p:cNvGrpSpPr/>
          <p:nvPr/>
        </p:nvGrpSpPr>
        <p:grpSpPr>
          <a:xfrm>
            <a:off x="1343472" y="1845216"/>
            <a:ext cx="9652204" cy="3528000"/>
            <a:chOff x="1631504" y="836712"/>
            <a:chExt cx="9652204" cy="3528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5B68337-B737-BA42-A881-E539B35558B9}"/>
                </a:ext>
              </a:extLst>
            </p:cNvPr>
            <p:cNvSpPr txBox="1"/>
            <p:nvPr/>
          </p:nvSpPr>
          <p:spPr>
            <a:xfrm>
              <a:off x="1631504" y="836712"/>
              <a:ext cx="9508188" cy="3528000"/>
            </a:xfrm>
            <a:custGeom>
              <a:avLst/>
              <a:gdLst>
                <a:gd name="connsiteX0" fmla="*/ 0 w 9508188"/>
                <a:gd name="connsiteY0" fmla="*/ 0 h 3528000"/>
                <a:gd name="connsiteX1" fmla="*/ 488993 w 9508188"/>
                <a:gd name="connsiteY1" fmla="*/ 0 h 3528000"/>
                <a:gd name="connsiteX2" fmla="*/ 882903 w 9508188"/>
                <a:gd name="connsiteY2" fmla="*/ 0 h 3528000"/>
                <a:gd name="connsiteX3" fmla="*/ 1562059 w 9508188"/>
                <a:gd name="connsiteY3" fmla="*/ 0 h 3528000"/>
                <a:gd name="connsiteX4" fmla="*/ 2431380 w 9508188"/>
                <a:gd name="connsiteY4" fmla="*/ 0 h 3528000"/>
                <a:gd name="connsiteX5" fmla="*/ 3015454 w 9508188"/>
                <a:gd name="connsiteY5" fmla="*/ 0 h 3528000"/>
                <a:gd name="connsiteX6" fmla="*/ 3599528 w 9508188"/>
                <a:gd name="connsiteY6" fmla="*/ 0 h 3528000"/>
                <a:gd name="connsiteX7" fmla="*/ 4278685 w 9508188"/>
                <a:gd name="connsiteY7" fmla="*/ 0 h 3528000"/>
                <a:gd name="connsiteX8" fmla="*/ 5052923 w 9508188"/>
                <a:gd name="connsiteY8" fmla="*/ 0 h 3528000"/>
                <a:gd name="connsiteX9" fmla="*/ 5827161 w 9508188"/>
                <a:gd name="connsiteY9" fmla="*/ 0 h 3528000"/>
                <a:gd name="connsiteX10" fmla="*/ 6601399 w 9508188"/>
                <a:gd name="connsiteY10" fmla="*/ 0 h 3528000"/>
                <a:gd name="connsiteX11" fmla="*/ 7470719 w 9508188"/>
                <a:gd name="connsiteY11" fmla="*/ 0 h 3528000"/>
                <a:gd name="connsiteX12" fmla="*/ 8149875 w 9508188"/>
                <a:gd name="connsiteY12" fmla="*/ 0 h 3528000"/>
                <a:gd name="connsiteX13" fmla="*/ 8924114 w 9508188"/>
                <a:gd name="connsiteY13" fmla="*/ 0 h 3528000"/>
                <a:gd name="connsiteX14" fmla="*/ 9508188 w 9508188"/>
                <a:gd name="connsiteY14" fmla="*/ 0 h 3528000"/>
                <a:gd name="connsiteX15" fmla="*/ 9508188 w 9508188"/>
                <a:gd name="connsiteY15" fmla="*/ 588000 h 3528000"/>
                <a:gd name="connsiteX16" fmla="*/ 9508188 w 9508188"/>
                <a:gd name="connsiteY16" fmla="*/ 1211280 h 3528000"/>
                <a:gd name="connsiteX17" fmla="*/ 9508188 w 9508188"/>
                <a:gd name="connsiteY17" fmla="*/ 1869840 h 3528000"/>
                <a:gd name="connsiteX18" fmla="*/ 9508188 w 9508188"/>
                <a:gd name="connsiteY18" fmla="*/ 2493120 h 3528000"/>
                <a:gd name="connsiteX19" fmla="*/ 9508188 w 9508188"/>
                <a:gd name="connsiteY19" fmla="*/ 3010560 h 3528000"/>
                <a:gd name="connsiteX20" fmla="*/ 9508188 w 9508188"/>
                <a:gd name="connsiteY20" fmla="*/ 3528000 h 3528000"/>
                <a:gd name="connsiteX21" fmla="*/ 8924114 w 9508188"/>
                <a:gd name="connsiteY21" fmla="*/ 3528000 h 3528000"/>
                <a:gd name="connsiteX22" fmla="*/ 8244957 w 9508188"/>
                <a:gd name="connsiteY22" fmla="*/ 3528000 h 3528000"/>
                <a:gd name="connsiteX23" fmla="*/ 7851047 w 9508188"/>
                <a:gd name="connsiteY23" fmla="*/ 3528000 h 3528000"/>
                <a:gd name="connsiteX24" fmla="*/ 7266972 w 9508188"/>
                <a:gd name="connsiteY24" fmla="*/ 3528000 h 3528000"/>
                <a:gd name="connsiteX25" fmla="*/ 6492734 w 9508188"/>
                <a:gd name="connsiteY25" fmla="*/ 3528000 h 3528000"/>
                <a:gd name="connsiteX26" fmla="*/ 6003742 w 9508188"/>
                <a:gd name="connsiteY26" fmla="*/ 3528000 h 3528000"/>
                <a:gd name="connsiteX27" fmla="*/ 5134422 w 9508188"/>
                <a:gd name="connsiteY27" fmla="*/ 3528000 h 3528000"/>
                <a:gd name="connsiteX28" fmla="*/ 4265101 w 9508188"/>
                <a:gd name="connsiteY28" fmla="*/ 3528000 h 3528000"/>
                <a:gd name="connsiteX29" fmla="*/ 3585945 w 9508188"/>
                <a:gd name="connsiteY29" fmla="*/ 3528000 h 3528000"/>
                <a:gd name="connsiteX30" fmla="*/ 2716625 w 9508188"/>
                <a:gd name="connsiteY30" fmla="*/ 3528000 h 3528000"/>
                <a:gd name="connsiteX31" fmla="*/ 2037469 w 9508188"/>
                <a:gd name="connsiteY31" fmla="*/ 3528000 h 3528000"/>
                <a:gd name="connsiteX32" fmla="*/ 1263231 w 9508188"/>
                <a:gd name="connsiteY32" fmla="*/ 3528000 h 3528000"/>
                <a:gd name="connsiteX33" fmla="*/ 869320 w 9508188"/>
                <a:gd name="connsiteY33" fmla="*/ 3528000 h 3528000"/>
                <a:gd name="connsiteX34" fmla="*/ 0 w 9508188"/>
                <a:gd name="connsiteY34" fmla="*/ 3528000 h 3528000"/>
                <a:gd name="connsiteX35" fmla="*/ 0 w 9508188"/>
                <a:gd name="connsiteY35" fmla="*/ 2975280 h 3528000"/>
                <a:gd name="connsiteX36" fmla="*/ 0 w 9508188"/>
                <a:gd name="connsiteY36" fmla="*/ 2422560 h 3528000"/>
                <a:gd name="connsiteX37" fmla="*/ 0 w 9508188"/>
                <a:gd name="connsiteY37" fmla="*/ 1905120 h 3528000"/>
                <a:gd name="connsiteX38" fmla="*/ 0 w 9508188"/>
                <a:gd name="connsiteY38" fmla="*/ 1352400 h 3528000"/>
                <a:gd name="connsiteX39" fmla="*/ 0 w 9508188"/>
                <a:gd name="connsiteY39" fmla="*/ 729120 h 3528000"/>
                <a:gd name="connsiteX40" fmla="*/ 0 w 9508188"/>
                <a:gd name="connsiteY40" fmla="*/ 0 h 352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08188" h="3528000" fill="none" extrusionOk="0">
                  <a:moveTo>
                    <a:pt x="0" y="0"/>
                  </a:moveTo>
                  <a:cubicBezTo>
                    <a:pt x="183347" y="-17203"/>
                    <a:pt x="367029" y="-7585"/>
                    <a:pt x="488993" y="0"/>
                  </a:cubicBezTo>
                  <a:cubicBezTo>
                    <a:pt x="610957" y="7585"/>
                    <a:pt x="785379" y="9420"/>
                    <a:pt x="882903" y="0"/>
                  </a:cubicBezTo>
                  <a:cubicBezTo>
                    <a:pt x="980427" y="-9420"/>
                    <a:pt x="1422724" y="26902"/>
                    <a:pt x="1562059" y="0"/>
                  </a:cubicBezTo>
                  <a:cubicBezTo>
                    <a:pt x="1701394" y="-26902"/>
                    <a:pt x="2227120" y="-29402"/>
                    <a:pt x="2431380" y="0"/>
                  </a:cubicBezTo>
                  <a:cubicBezTo>
                    <a:pt x="2635640" y="29402"/>
                    <a:pt x="2749861" y="22253"/>
                    <a:pt x="3015454" y="0"/>
                  </a:cubicBezTo>
                  <a:cubicBezTo>
                    <a:pt x="3281047" y="-22253"/>
                    <a:pt x="3423490" y="-15584"/>
                    <a:pt x="3599528" y="0"/>
                  </a:cubicBezTo>
                  <a:cubicBezTo>
                    <a:pt x="3775566" y="15584"/>
                    <a:pt x="4062417" y="14654"/>
                    <a:pt x="4278685" y="0"/>
                  </a:cubicBezTo>
                  <a:cubicBezTo>
                    <a:pt x="4494953" y="-14654"/>
                    <a:pt x="4793934" y="25998"/>
                    <a:pt x="5052923" y="0"/>
                  </a:cubicBezTo>
                  <a:cubicBezTo>
                    <a:pt x="5311912" y="-25998"/>
                    <a:pt x="5516825" y="24732"/>
                    <a:pt x="5827161" y="0"/>
                  </a:cubicBezTo>
                  <a:cubicBezTo>
                    <a:pt x="6137497" y="-24732"/>
                    <a:pt x="6391340" y="-22446"/>
                    <a:pt x="6601399" y="0"/>
                  </a:cubicBezTo>
                  <a:cubicBezTo>
                    <a:pt x="6811458" y="22446"/>
                    <a:pt x="7066695" y="37236"/>
                    <a:pt x="7470719" y="0"/>
                  </a:cubicBezTo>
                  <a:cubicBezTo>
                    <a:pt x="7874743" y="-37236"/>
                    <a:pt x="7914765" y="13277"/>
                    <a:pt x="8149875" y="0"/>
                  </a:cubicBezTo>
                  <a:cubicBezTo>
                    <a:pt x="8384985" y="-13277"/>
                    <a:pt x="8768981" y="26384"/>
                    <a:pt x="8924114" y="0"/>
                  </a:cubicBezTo>
                  <a:cubicBezTo>
                    <a:pt x="9079247" y="-26384"/>
                    <a:pt x="9314973" y="8655"/>
                    <a:pt x="9508188" y="0"/>
                  </a:cubicBezTo>
                  <a:cubicBezTo>
                    <a:pt x="9485833" y="167152"/>
                    <a:pt x="9534438" y="441173"/>
                    <a:pt x="9508188" y="588000"/>
                  </a:cubicBezTo>
                  <a:cubicBezTo>
                    <a:pt x="9481938" y="734827"/>
                    <a:pt x="9512835" y="921992"/>
                    <a:pt x="9508188" y="1211280"/>
                  </a:cubicBezTo>
                  <a:cubicBezTo>
                    <a:pt x="9503541" y="1500568"/>
                    <a:pt x="9522988" y="1639688"/>
                    <a:pt x="9508188" y="1869840"/>
                  </a:cubicBezTo>
                  <a:cubicBezTo>
                    <a:pt x="9493388" y="2099992"/>
                    <a:pt x="9514780" y="2216033"/>
                    <a:pt x="9508188" y="2493120"/>
                  </a:cubicBezTo>
                  <a:cubicBezTo>
                    <a:pt x="9501596" y="2770207"/>
                    <a:pt x="9485356" y="2895441"/>
                    <a:pt x="9508188" y="3010560"/>
                  </a:cubicBezTo>
                  <a:cubicBezTo>
                    <a:pt x="9531020" y="3125679"/>
                    <a:pt x="9517012" y="3359806"/>
                    <a:pt x="9508188" y="3528000"/>
                  </a:cubicBezTo>
                  <a:cubicBezTo>
                    <a:pt x="9247606" y="3543962"/>
                    <a:pt x="9119404" y="3508469"/>
                    <a:pt x="8924114" y="3528000"/>
                  </a:cubicBezTo>
                  <a:cubicBezTo>
                    <a:pt x="8728824" y="3547531"/>
                    <a:pt x="8487328" y="3511518"/>
                    <a:pt x="8244957" y="3528000"/>
                  </a:cubicBezTo>
                  <a:cubicBezTo>
                    <a:pt x="8002586" y="3544482"/>
                    <a:pt x="7979891" y="3513771"/>
                    <a:pt x="7851047" y="3528000"/>
                  </a:cubicBezTo>
                  <a:cubicBezTo>
                    <a:pt x="7722203" y="3542230"/>
                    <a:pt x="7551643" y="3509689"/>
                    <a:pt x="7266972" y="3528000"/>
                  </a:cubicBezTo>
                  <a:cubicBezTo>
                    <a:pt x="6982301" y="3546311"/>
                    <a:pt x="6653604" y="3496846"/>
                    <a:pt x="6492734" y="3528000"/>
                  </a:cubicBezTo>
                  <a:cubicBezTo>
                    <a:pt x="6331864" y="3559154"/>
                    <a:pt x="6213479" y="3522954"/>
                    <a:pt x="6003742" y="3528000"/>
                  </a:cubicBezTo>
                  <a:cubicBezTo>
                    <a:pt x="5794005" y="3533046"/>
                    <a:pt x="5342958" y="3542138"/>
                    <a:pt x="5134422" y="3528000"/>
                  </a:cubicBezTo>
                  <a:cubicBezTo>
                    <a:pt x="4925886" y="3513862"/>
                    <a:pt x="4637498" y="3521181"/>
                    <a:pt x="4265101" y="3528000"/>
                  </a:cubicBezTo>
                  <a:cubicBezTo>
                    <a:pt x="3892704" y="3534819"/>
                    <a:pt x="3924407" y="3526882"/>
                    <a:pt x="3585945" y="3528000"/>
                  </a:cubicBezTo>
                  <a:cubicBezTo>
                    <a:pt x="3247483" y="3529118"/>
                    <a:pt x="2915279" y="3503612"/>
                    <a:pt x="2716625" y="3528000"/>
                  </a:cubicBezTo>
                  <a:cubicBezTo>
                    <a:pt x="2517971" y="3552388"/>
                    <a:pt x="2257720" y="3558626"/>
                    <a:pt x="2037469" y="3528000"/>
                  </a:cubicBezTo>
                  <a:cubicBezTo>
                    <a:pt x="1817218" y="3497374"/>
                    <a:pt x="1631325" y="3543601"/>
                    <a:pt x="1263231" y="3528000"/>
                  </a:cubicBezTo>
                  <a:cubicBezTo>
                    <a:pt x="895137" y="3512399"/>
                    <a:pt x="1023230" y="3531160"/>
                    <a:pt x="869320" y="3528000"/>
                  </a:cubicBezTo>
                  <a:cubicBezTo>
                    <a:pt x="715410" y="3524840"/>
                    <a:pt x="336225" y="3506195"/>
                    <a:pt x="0" y="3528000"/>
                  </a:cubicBezTo>
                  <a:cubicBezTo>
                    <a:pt x="18469" y="3365812"/>
                    <a:pt x="11813" y="3167783"/>
                    <a:pt x="0" y="2975280"/>
                  </a:cubicBezTo>
                  <a:cubicBezTo>
                    <a:pt x="-11813" y="2782777"/>
                    <a:pt x="1770" y="2572720"/>
                    <a:pt x="0" y="2422560"/>
                  </a:cubicBezTo>
                  <a:cubicBezTo>
                    <a:pt x="-1770" y="2272400"/>
                    <a:pt x="22965" y="2115118"/>
                    <a:pt x="0" y="1905120"/>
                  </a:cubicBezTo>
                  <a:cubicBezTo>
                    <a:pt x="-22965" y="1695122"/>
                    <a:pt x="6746" y="1544853"/>
                    <a:pt x="0" y="1352400"/>
                  </a:cubicBezTo>
                  <a:cubicBezTo>
                    <a:pt x="-6746" y="1159947"/>
                    <a:pt x="19304" y="1038671"/>
                    <a:pt x="0" y="729120"/>
                  </a:cubicBezTo>
                  <a:cubicBezTo>
                    <a:pt x="-19304" y="419569"/>
                    <a:pt x="-29944" y="292973"/>
                    <a:pt x="0" y="0"/>
                  </a:cubicBezTo>
                  <a:close/>
                </a:path>
                <a:path w="9508188" h="3528000" stroke="0" extrusionOk="0">
                  <a:moveTo>
                    <a:pt x="0" y="0"/>
                  </a:moveTo>
                  <a:cubicBezTo>
                    <a:pt x="276276" y="23023"/>
                    <a:pt x="451797" y="20827"/>
                    <a:pt x="584074" y="0"/>
                  </a:cubicBezTo>
                  <a:cubicBezTo>
                    <a:pt x="716351" y="-20827"/>
                    <a:pt x="893657" y="6342"/>
                    <a:pt x="977985" y="0"/>
                  </a:cubicBezTo>
                  <a:cubicBezTo>
                    <a:pt x="1062313" y="-6342"/>
                    <a:pt x="1510452" y="-38441"/>
                    <a:pt x="1847305" y="0"/>
                  </a:cubicBezTo>
                  <a:cubicBezTo>
                    <a:pt x="2184158" y="38441"/>
                    <a:pt x="2216208" y="-27963"/>
                    <a:pt x="2431380" y="0"/>
                  </a:cubicBezTo>
                  <a:cubicBezTo>
                    <a:pt x="2646552" y="27963"/>
                    <a:pt x="2724904" y="10422"/>
                    <a:pt x="3015454" y="0"/>
                  </a:cubicBezTo>
                  <a:cubicBezTo>
                    <a:pt x="3306004" y="-10422"/>
                    <a:pt x="3472287" y="-10307"/>
                    <a:pt x="3884774" y="0"/>
                  </a:cubicBezTo>
                  <a:cubicBezTo>
                    <a:pt x="4297261" y="10307"/>
                    <a:pt x="4185697" y="-23562"/>
                    <a:pt x="4373766" y="0"/>
                  </a:cubicBezTo>
                  <a:cubicBezTo>
                    <a:pt x="4561835" y="23562"/>
                    <a:pt x="4838939" y="27826"/>
                    <a:pt x="5243087" y="0"/>
                  </a:cubicBezTo>
                  <a:cubicBezTo>
                    <a:pt x="5647235" y="-27826"/>
                    <a:pt x="5763224" y="28707"/>
                    <a:pt x="6112407" y="0"/>
                  </a:cubicBezTo>
                  <a:cubicBezTo>
                    <a:pt x="6461590" y="-28707"/>
                    <a:pt x="6614849" y="-617"/>
                    <a:pt x="6791563" y="0"/>
                  </a:cubicBezTo>
                  <a:cubicBezTo>
                    <a:pt x="6968277" y="617"/>
                    <a:pt x="7265170" y="13599"/>
                    <a:pt x="7660883" y="0"/>
                  </a:cubicBezTo>
                  <a:cubicBezTo>
                    <a:pt x="8056596" y="-13599"/>
                    <a:pt x="7978521" y="20340"/>
                    <a:pt x="8244957" y="0"/>
                  </a:cubicBezTo>
                  <a:cubicBezTo>
                    <a:pt x="8511393" y="-20340"/>
                    <a:pt x="8635461" y="-22758"/>
                    <a:pt x="8829032" y="0"/>
                  </a:cubicBezTo>
                  <a:cubicBezTo>
                    <a:pt x="9022603" y="22758"/>
                    <a:pt x="9291038" y="-16023"/>
                    <a:pt x="9508188" y="0"/>
                  </a:cubicBezTo>
                  <a:cubicBezTo>
                    <a:pt x="9528813" y="158859"/>
                    <a:pt x="9488285" y="364249"/>
                    <a:pt x="9508188" y="552720"/>
                  </a:cubicBezTo>
                  <a:cubicBezTo>
                    <a:pt x="9528091" y="741191"/>
                    <a:pt x="9489429" y="945625"/>
                    <a:pt x="9508188" y="1140720"/>
                  </a:cubicBezTo>
                  <a:cubicBezTo>
                    <a:pt x="9526947" y="1335815"/>
                    <a:pt x="9522583" y="1609613"/>
                    <a:pt x="9508188" y="1764000"/>
                  </a:cubicBezTo>
                  <a:cubicBezTo>
                    <a:pt x="9493793" y="1918387"/>
                    <a:pt x="9509235" y="2094970"/>
                    <a:pt x="9508188" y="2387280"/>
                  </a:cubicBezTo>
                  <a:cubicBezTo>
                    <a:pt x="9507141" y="2679590"/>
                    <a:pt x="9520476" y="2796060"/>
                    <a:pt x="9508188" y="3010560"/>
                  </a:cubicBezTo>
                  <a:cubicBezTo>
                    <a:pt x="9495900" y="3225060"/>
                    <a:pt x="9486443" y="3381027"/>
                    <a:pt x="9508188" y="3528000"/>
                  </a:cubicBezTo>
                  <a:cubicBezTo>
                    <a:pt x="9281373" y="3531903"/>
                    <a:pt x="9150935" y="3523414"/>
                    <a:pt x="9019195" y="3528000"/>
                  </a:cubicBezTo>
                  <a:cubicBezTo>
                    <a:pt x="8887455" y="3532586"/>
                    <a:pt x="8633202" y="3540513"/>
                    <a:pt x="8340039" y="3528000"/>
                  </a:cubicBezTo>
                  <a:cubicBezTo>
                    <a:pt x="8046876" y="3515487"/>
                    <a:pt x="8014166" y="3514661"/>
                    <a:pt x="7851047" y="3528000"/>
                  </a:cubicBezTo>
                  <a:cubicBezTo>
                    <a:pt x="7687928" y="3541339"/>
                    <a:pt x="7405540" y="3543102"/>
                    <a:pt x="7171890" y="3528000"/>
                  </a:cubicBezTo>
                  <a:cubicBezTo>
                    <a:pt x="6938240" y="3512898"/>
                    <a:pt x="6911398" y="3542206"/>
                    <a:pt x="6777980" y="3528000"/>
                  </a:cubicBezTo>
                  <a:cubicBezTo>
                    <a:pt x="6644562" y="3513795"/>
                    <a:pt x="6551015" y="3544250"/>
                    <a:pt x="6384069" y="3528000"/>
                  </a:cubicBezTo>
                  <a:cubicBezTo>
                    <a:pt x="6217123" y="3511750"/>
                    <a:pt x="6024035" y="3540121"/>
                    <a:pt x="5704913" y="3528000"/>
                  </a:cubicBezTo>
                  <a:cubicBezTo>
                    <a:pt x="5385791" y="3515879"/>
                    <a:pt x="5394792" y="3535534"/>
                    <a:pt x="5215920" y="3528000"/>
                  </a:cubicBezTo>
                  <a:cubicBezTo>
                    <a:pt x="5037048" y="3520466"/>
                    <a:pt x="4808805" y="3562244"/>
                    <a:pt x="4441682" y="3528000"/>
                  </a:cubicBezTo>
                  <a:cubicBezTo>
                    <a:pt x="4074559" y="3493756"/>
                    <a:pt x="4102446" y="3517000"/>
                    <a:pt x="3952690" y="3528000"/>
                  </a:cubicBezTo>
                  <a:cubicBezTo>
                    <a:pt x="3802934" y="3539000"/>
                    <a:pt x="3470457" y="3551093"/>
                    <a:pt x="3178451" y="3528000"/>
                  </a:cubicBezTo>
                  <a:cubicBezTo>
                    <a:pt x="2886445" y="3504907"/>
                    <a:pt x="2942981" y="3513780"/>
                    <a:pt x="2784541" y="3528000"/>
                  </a:cubicBezTo>
                  <a:cubicBezTo>
                    <a:pt x="2626101" y="3542221"/>
                    <a:pt x="2299327" y="3501367"/>
                    <a:pt x="2010303" y="3528000"/>
                  </a:cubicBezTo>
                  <a:cubicBezTo>
                    <a:pt x="1721279" y="3554633"/>
                    <a:pt x="1649803" y="3537728"/>
                    <a:pt x="1521310" y="3528000"/>
                  </a:cubicBezTo>
                  <a:cubicBezTo>
                    <a:pt x="1392817" y="3518272"/>
                    <a:pt x="1320365" y="3516923"/>
                    <a:pt x="1127399" y="3528000"/>
                  </a:cubicBezTo>
                  <a:cubicBezTo>
                    <a:pt x="934433" y="3539077"/>
                    <a:pt x="776401" y="3543682"/>
                    <a:pt x="638407" y="3528000"/>
                  </a:cubicBezTo>
                  <a:cubicBezTo>
                    <a:pt x="500413" y="3512318"/>
                    <a:pt x="289867" y="3532332"/>
                    <a:pt x="0" y="3528000"/>
                  </a:cubicBezTo>
                  <a:cubicBezTo>
                    <a:pt x="-10085" y="3309506"/>
                    <a:pt x="-5747" y="3167320"/>
                    <a:pt x="0" y="3010560"/>
                  </a:cubicBezTo>
                  <a:cubicBezTo>
                    <a:pt x="5747" y="2853800"/>
                    <a:pt x="-21819" y="2628274"/>
                    <a:pt x="0" y="2528400"/>
                  </a:cubicBezTo>
                  <a:cubicBezTo>
                    <a:pt x="21819" y="2428526"/>
                    <a:pt x="2584" y="2242702"/>
                    <a:pt x="0" y="2046240"/>
                  </a:cubicBezTo>
                  <a:cubicBezTo>
                    <a:pt x="-2584" y="1849778"/>
                    <a:pt x="11016" y="1692307"/>
                    <a:pt x="0" y="1422960"/>
                  </a:cubicBezTo>
                  <a:cubicBezTo>
                    <a:pt x="-11016" y="1153613"/>
                    <a:pt x="-13344" y="1038265"/>
                    <a:pt x="0" y="940800"/>
                  </a:cubicBezTo>
                  <a:cubicBezTo>
                    <a:pt x="13344" y="843335"/>
                    <a:pt x="-30721" y="216940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95000"/>
              </a:schemeClr>
            </a:solidFill>
            <a:ln w="38100">
              <a:solidFill>
                <a:schemeClr val="bg1">
                  <a:lumMod val="50000"/>
                  <a:lumOff val="5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678175-837C-9D47-A0DB-6A7FE34198E4}"/>
                </a:ext>
              </a:extLst>
            </p:cNvPr>
            <p:cNvSpPr txBox="1"/>
            <p:nvPr/>
          </p:nvSpPr>
          <p:spPr>
            <a:xfrm>
              <a:off x="1775520" y="980728"/>
              <a:ext cx="95081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>
                      <a:lumMod val="40000"/>
                      <a:lumOff val="60000"/>
                    </a:schemeClr>
                  </a:solidFill>
                  <a:latin typeface="Tw Cen MT" panose="020B0602020104020603" pitchFamily="34" charset="77"/>
                </a:rPr>
                <a:t>Roadmap</a:t>
              </a:r>
              <a:endParaRPr lang="en-US" sz="3600" b="1" dirty="0">
                <a:solidFill>
                  <a:schemeClr val="bg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AA568F9-600E-5541-B6E1-832CC2A884DF}"/>
                </a:ext>
              </a:extLst>
            </p:cNvPr>
            <p:cNvSpPr/>
            <p:nvPr/>
          </p:nvSpPr>
          <p:spPr>
            <a:xfrm>
              <a:off x="1775520" y="1556792"/>
              <a:ext cx="9322933" cy="24960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rgbClr val="66C3A4"/>
                  </a:solidFill>
                  <a:latin typeface="Tw Cen MT" panose="020B0602020104020603" pitchFamily="34" charset="77"/>
                </a:rPr>
                <a:t>A state-general, space-and-time-continuous TD learning rule for SR</a:t>
              </a:r>
            </a:p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chemeClr val="bg1">
                      <a:lumMod val="40000"/>
                      <a:lumOff val="60000"/>
                    </a:schemeClr>
                  </a:solidFill>
                  <a:latin typeface="Tw Cen MT" panose="020B0602020104020603" pitchFamily="34" charset="77"/>
                </a:rPr>
                <a:t>STDP as an approach to learning SR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0723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Three problems with SR models 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C840989-5CDB-1A43-AC63-842E20399938}"/>
              </a:ext>
            </a:extLst>
          </p:cNvPr>
          <p:cNvGrpSpPr/>
          <p:nvPr/>
        </p:nvGrpSpPr>
        <p:grpSpPr>
          <a:xfrm>
            <a:off x="263352" y="4945054"/>
            <a:ext cx="9793088" cy="1796314"/>
            <a:chOff x="263352" y="4945054"/>
            <a:chExt cx="9793088" cy="1796314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F5E0BDFA-E356-7140-804E-95C4C450EF81}"/>
                </a:ext>
              </a:extLst>
            </p:cNvPr>
            <p:cNvSpPr/>
            <p:nvPr/>
          </p:nvSpPr>
          <p:spPr>
            <a:xfrm>
              <a:off x="263352" y="4945054"/>
              <a:ext cx="9793088" cy="1796314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FFFA503-5482-C347-A316-57C1FBC58C4D}"/>
                </a:ext>
              </a:extLst>
            </p:cNvPr>
            <p:cNvSpPr txBox="1"/>
            <p:nvPr/>
          </p:nvSpPr>
          <p:spPr>
            <a:xfrm>
              <a:off x="407368" y="5115496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(3)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E7BD470-AB35-1D45-9F5B-44F0E2C33442}"/>
                </a:ext>
              </a:extLst>
            </p:cNvPr>
            <p:cNvSpPr txBox="1"/>
            <p:nvPr/>
          </p:nvSpPr>
          <p:spPr>
            <a:xfrm>
              <a:off x="906938" y="5120542"/>
              <a:ext cx="20283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One-hot’s only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0EC01443-4473-2A4C-BD02-0AEF3EBB9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71341" y="5587253"/>
              <a:ext cx="4824536" cy="886803"/>
            </a:xfrm>
            <a:prstGeom prst="rect">
              <a:avLst/>
            </a:prstGeom>
          </p:spPr>
        </p:pic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DC49B81-8D7B-0F4E-8AA6-6ACA22C6BED1}"/>
              </a:ext>
            </a:extLst>
          </p:cNvPr>
          <p:cNvGrpSpPr/>
          <p:nvPr/>
        </p:nvGrpSpPr>
        <p:grpSpPr>
          <a:xfrm>
            <a:off x="263352" y="1196752"/>
            <a:ext cx="9793088" cy="1656184"/>
            <a:chOff x="263352" y="1196752"/>
            <a:chExt cx="9793088" cy="1656184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300BE92F-1FAC-D741-B26C-ED115D07C534}"/>
                </a:ext>
              </a:extLst>
            </p:cNvPr>
            <p:cNvSpPr/>
            <p:nvPr/>
          </p:nvSpPr>
          <p:spPr>
            <a:xfrm>
              <a:off x="263352" y="1196752"/>
              <a:ext cx="9793088" cy="1656184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D8CCA7B-7347-2940-BEB2-65DE16612CC7}"/>
                </a:ext>
              </a:extLst>
            </p:cNvPr>
            <p:cNvSpPr txBox="1"/>
            <p:nvPr/>
          </p:nvSpPr>
          <p:spPr>
            <a:xfrm>
              <a:off x="407368" y="1367194"/>
              <a:ext cx="521297" cy="7120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(1)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B538471-AAF7-C94F-9F0C-EA38CAEA14E0}"/>
                </a:ext>
              </a:extLst>
            </p:cNvPr>
            <p:cNvSpPr txBox="1"/>
            <p:nvPr/>
          </p:nvSpPr>
          <p:spPr>
            <a:xfrm>
              <a:off x="906938" y="1372240"/>
              <a:ext cx="2324675" cy="7120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Discrete in space 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E52209D8-822D-EF40-817B-D116F85CF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728" y="1367194"/>
              <a:ext cx="1488715" cy="1322707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7A2EB4B-1A1C-E448-8F54-D316C0D92B90}"/>
              </a:ext>
            </a:extLst>
          </p:cNvPr>
          <p:cNvGrpSpPr/>
          <p:nvPr/>
        </p:nvGrpSpPr>
        <p:grpSpPr>
          <a:xfrm>
            <a:off x="6816080" y="1340768"/>
            <a:ext cx="2268767" cy="1322707"/>
            <a:chOff x="6816080" y="1340768"/>
            <a:chExt cx="2268767" cy="132270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B112915-A097-4B4B-B751-433BCF383C5C}"/>
                </a:ext>
              </a:extLst>
            </p:cNvPr>
            <p:cNvCxnSpPr/>
            <p:nvPr/>
          </p:nvCxnSpPr>
          <p:spPr>
            <a:xfrm>
              <a:off x="6816080" y="1340768"/>
              <a:ext cx="0" cy="1322707"/>
            </a:xfrm>
            <a:prstGeom prst="line">
              <a:avLst/>
            </a:prstGeom>
            <a:ln w="25400">
              <a:solidFill>
                <a:schemeClr val="bg1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4D9C400-938D-674F-91F7-2106D0D2F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48128" y="1916832"/>
              <a:ext cx="1638300" cy="469900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E51700F-4DCC-1048-8D91-9BF6F454CEAF}"/>
                </a:ext>
              </a:extLst>
            </p:cNvPr>
            <p:cNvSpPr txBox="1"/>
            <p:nvPr/>
          </p:nvSpPr>
          <p:spPr>
            <a:xfrm>
              <a:off x="7104112" y="1340768"/>
              <a:ext cx="19807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rgbClr val="66C3A4"/>
                  </a:solidFill>
                </a:rPr>
                <a:t>Trivial solution 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7020C3F-FFE9-1F47-A97A-5A2D39239FA7}"/>
              </a:ext>
            </a:extLst>
          </p:cNvPr>
          <p:cNvGrpSpPr/>
          <p:nvPr/>
        </p:nvGrpSpPr>
        <p:grpSpPr>
          <a:xfrm>
            <a:off x="6816080" y="5181857"/>
            <a:ext cx="2983013" cy="1322707"/>
            <a:chOff x="6816080" y="5181857"/>
            <a:chExt cx="2983013" cy="1322707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8FA34A1-D63B-1E4A-A65D-9814D65B69D8}"/>
                </a:ext>
              </a:extLst>
            </p:cNvPr>
            <p:cNvCxnSpPr/>
            <p:nvPr/>
          </p:nvCxnSpPr>
          <p:spPr>
            <a:xfrm>
              <a:off x="6816080" y="5181857"/>
              <a:ext cx="0" cy="1322707"/>
            </a:xfrm>
            <a:prstGeom prst="line">
              <a:avLst/>
            </a:prstGeom>
            <a:ln w="25400">
              <a:solidFill>
                <a:schemeClr val="bg1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4B9F420A-10A1-2540-A127-1DD774A86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82828" y="5314794"/>
              <a:ext cx="1484266" cy="115200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CC92CDAD-0B73-AB4F-9262-D6D78E8359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67094" y="5314794"/>
              <a:ext cx="1331999" cy="11520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BCAECA17-3B3C-AD45-AA09-AC5CAFA01402}"/>
              </a:ext>
            </a:extLst>
          </p:cNvPr>
          <p:cNvGrpSpPr/>
          <p:nvPr/>
        </p:nvGrpSpPr>
        <p:grpSpPr>
          <a:xfrm>
            <a:off x="263352" y="3068960"/>
            <a:ext cx="9793088" cy="1656184"/>
            <a:chOff x="263352" y="3068960"/>
            <a:chExt cx="9793088" cy="1656184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83D77C97-83A2-444E-BE31-880824100665}"/>
                </a:ext>
              </a:extLst>
            </p:cNvPr>
            <p:cNvSpPr/>
            <p:nvPr/>
          </p:nvSpPr>
          <p:spPr>
            <a:xfrm>
              <a:off x="263352" y="3068960"/>
              <a:ext cx="9793088" cy="1656184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8691386-EE92-3740-8A4E-7405084C22AC}"/>
                </a:ext>
              </a:extLst>
            </p:cNvPr>
            <p:cNvSpPr txBox="1"/>
            <p:nvPr/>
          </p:nvSpPr>
          <p:spPr>
            <a:xfrm>
              <a:off x="407368" y="3337836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(2)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91E7F5-316F-0245-9431-5994F8E30850}"/>
                </a:ext>
              </a:extLst>
            </p:cNvPr>
            <p:cNvSpPr txBox="1"/>
            <p:nvPr/>
          </p:nvSpPr>
          <p:spPr>
            <a:xfrm>
              <a:off x="906938" y="3342882"/>
              <a:ext cx="21194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Discrete in time 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0E898AAF-81A5-1141-A76F-1900C7685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04680" y="3633649"/>
              <a:ext cx="3974809" cy="889639"/>
            </a:xfrm>
            <a:prstGeom prst="rect">
              <a:avLst/>
            </a:prstGeom>
          </p:spPr>
        </p:pic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FDD3258A-1CA0-0448-BC3F-24034449BFB5}"/>
              </a:ext>
            </a:extLst>
          </p:cNvPr>
          <p:cNvGrpSpPr/>
          <p:nvPr/>
        </p:nvGrpSpPr>
        <p:grpSpPr>
          <a:xfrm>
            <a:off x="6816080" y="3235698"/>
            <a:ext cx="2773173" cy="1322707"/>
            <a:chOff x="6816080" y="3235698"/>
            <a:chExt cx="2773173" cy="132270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E096332-30BB-5A4C-A5CB-C4DC1210F3B8}"/>
                </a:ext>
              </a:extLst>
            </p:cNvPr>
            <p:cNvCxnSpPr/>
            <p:nvPr/>
          </p:nvCxnSpPr>
          <p:spPr>
            <a:xfrm>
              <a:off x="6816080" y="3235698"/>
              <a:ext cx="0" cy="1322707"/>
            </a:xfrm>
            <a:prstGeom prst="line">
              <a:avLst/>
            </a:prstGeom>
            <a:ln w="25400">
              <a:solidFill>
                <a:schemeClr val="bg1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F044FAD5-4542-6F44-92C9-710171F79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25737" y="3337836"/>
              <a:ext cx="1487442" cy="1080000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5A5997D9-52B6-8042-A3FB-F35DB948F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09253" y="3337836"/>
              <a:ext cx="1080000" cy="10800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0A382C9-CEA1-C547-BBF7-7A6D42CA4419}"/>
              </a:ext>
            </a:extLst>
          </p:cNvPr>
          <p:cNvGrpSpPr/>
          <p:nvPr/>
        </p:nvGrpSpPr>
        <p:grpSpPr>
          <a:xfrm>
            <a:off x="10163092" y="1272646"/>
            <a:ext cx="1919804" cy="5201410"/>
            <a:chOff x="10163092" y="1272646"/>
            <a:chExt cx="1919804" cy="5201410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33FEDE7A-656F-AD4E-813A-1F84D2707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1220127" y="3041410"/>
              <a:ext cx="862769" cy="1611726"/>
            </a:xfrm>
            <a:prstGeom prst="rect">
              <a:avLst/>
            </a:prstGeom>
          </p:spPr>
        </p:pic>
        <p:sp>
          <p:nvSpPr>
            <p:cNvPr id="63" name="Right Brace 62">
              <a:extLst>
                <a:ext uri="{FF2B5EF4-FFF2-40B4-BE49-F238E27FC236}">
                  <a16:creationId xmlns:a16="http://schemas.microsoft.com/office/drawing/2014/main" id="{F94600B3-F715-4B48-94D8-201D1E42C2CA}"/>
                </a:ext>
              </a:extLst>
            </p:cNvPr>
            <p:cNvSpPr/>
            <p:nvPr/>
          </p:nvSpPr>
          <p:spPr>
            <a:xfrm>
              <a:off x="10163092" y="1272646"/>
              <a:ext cx="757444" cy="5201410"/>
            </a:xfrm>
            <a:custGeom>
              <a:avLst/>
              <a:gdLst>
                <a:gd name="connsiteX0" fmla="*/ 0 w 757444"/>
                <a:gd name="connsiteY0" fmla="*/ 0 h 5201410"/>
                <a:gd name="connsiteX1" fmla="*/ 378722 w 757444"/>
                <a:gd name="connsiteY1" fmla="*/ 63118 h 5201410"/>
                <a:gd name="connsiteX2" fmla="*/ 378722 w 757444"/>
                <a:gd name="connsiteY2" fmla="*/ 607501 h 5201410"/>
                <a:gd name="connsiteX3" fmla="*/ 378722 w 757444"/>
                <a:gd name="connsiteY3" fmla="*/ 1077650 h 5201410"/>
                <a:gd name="connsiteX4" fmla="*/ 378722 w 757444"/>
                <a:gd name="connsiteY4" fmla="*/ 1523055 h 5201410"/>
                <a:gd name="connsiteX5" fmla="*/ 378722 w 757444"/>
                <a:gd name="connsiteY5" fmla="*/ 2042693 h 5201410"/>
                <a:gd name="connsiteX6" fmla="*/ 378722 w 757444"/>
                <a:gd name="connsiteY6" fmla="*/ 2537587 h 5201410"/>
                <a:gd name="connsiteX7" fmla="*/ 757444 w 757444"/>
                <a:gd name="connsiteY7" fmla="*/ 2600705 h 5201410"/>
                <a:gd name="connsiteX8" fmla="*/ 378722 w 757444"/>
                <a:gd name="connsiteY8" fmla="*/ 2663823 h 5201410"/>
                <a:gd name="connsiteX9" fmla="*/ 378722 w 757444"/>
                <a:gd name="connsiteY9" fmla="*/ 3158717 h 5201410"/>
                <a:gd name="connsiteX10" fmla="*/ 378722 w 757444"/>
                <a:gd name="connsiteY10" fmla="*/ 3653611 h 5201410"/>
                <a:gd name="connsiteX11" fmla="*/ 378722 w 757444"/>
                <a:gd name="connsiteY11" fmla="*/ 4173249 h 5201410"/>
                <a:gd name="connsiteX12" fmla="*/ 378722 w 757444"/>
                <a:gd name="connsiteY12" fmla="*/ 4593909 h 5201410"/>
                <a:gd name="connsiteX13" fmla="*/ 378722 w 757444"/>
                <a:gd name="connsiteY13" fmla="*/ 5138292 h 5201410"/>
                <a:gd name="connsiteX14" fmla="*/ 0 w 757444"/>
                <a:gd name="connsiteY14" fmla="*/ 5201410 h 5201410"/>
                <a:gd name="connsiteX15" fmla="*/ 0 w 757444"/>
                <a:gd name="connsiteY15" fmla="*/ 4519447 h 5201410"/>
                <a:gd name="connsiteX16" fmla="*/ 0 w 757444"/>
                <a:gd name="connsiteY16" fmla="*/ 3889499 h 5201410"/>
                <a:gd name="connsiteX17" fmla="*/ 0 w 757444"/>
                <a:gd name="connsiteY17" fmla="*/ 3259550 h 5201410"/>
                <a:gd name="connsiteX18" fmla="*/ 0 w 757444"/>
                <a:gd name="connsiteY18" fmla="*/ 2837658 h 5201410"/>
                <a:gd name="connsiteX19" fmla="*/ 0 w 757444"/>
                <a:gd name="connsiteY19" fmla="*/ 2363752 h 5201410"/>
                <a:gd name="connsiteX20" fmla="*/ 0 w 757444"/>
                <a:gd name="connsiteY20" fmla="*/ 1733803 h 5201410"/>
                <a:gd name="connsiteX21" fmla="*/ 0 w 757444"/>
                <a:gd name="connsiteY21" fmla="*/ 1207883 h 5201410"/>
                <a:gd name="connsiteX22" fmla="*/ 0 w 757444"/>
                <a:gd name="connsiteY22" fmla="*/ 733977 h 5201410"/>
                <a:gd name="connsiteX23" fmla="*/ 0 w 757444"/>
                <a:gd name="connsiteY23" fmla="*/ 0 h 5201410"/>
                <a:gd name="connsiteX0" fmla="*/ 0 w 757444"/>
                <a:gd name="connsiteY0" fmla="*/ 0 h 5201410"/>
                <a:gd name="connsiteX1" fmla="*/ 378722 w 757444"/>
                <a:gd name="connsiteY1" fmla="*/ 63118 h 5201410"/>
                <a:gd name="connsiteX2" fmla="*/ 378722 w 757444"/>
                <a:gd name="connsiteY2" fmla="*/ 483778 h 5201410"/>
                <a:gd name="connsiteX3" fmla="*/ 378722 w 757444"/>
                <a:gd name="connsiteY3" fmla="*/ 978672 h 5201410"/>
                <a:gd name="connsiteX4" fmla="*/ 378722 w 757444"/>
                <a:gd name="connsiteY4" fmla="*/ 1523055 h 5201410"/>
                <a:gd name="connsiteX5" fmla="*/ 378722 w 757444"/>
                <a:gd name="connsiteY5" fmla="*/ 2042693 h 5201410"/>
                <a:gd name="connsiteX6" fmla="*/ 378722 w 757444"/>
                <a:gd name="connsiteY6" fmla="*/ 2537587 h 5201410"/>
                <a:gd name="connsiteX7" fmla="*/ 757444 w 757444"/>
                <a:gd name="connsiteY7" fmla="*/ 2600705 h 5201410"/>
                <a:gd name="connsiteX8" fmla="*/ 378722 w 757444"/>
                <a:gd name="connsiteY8" fmla="*/ 2663823 h 5201410"/>
                <a:gd name="connsiteX9" fmla="*/ 378722 w 757444"/>
                <a:gd name="connsiteY9" fmla="*/ 3158717 h 5201410"/>
                <a:gd name="connsiteX10" fmla="*/ 378722 w 757444"/>
                <a:gd name="connsiteY10" fmla="*/ 3678355 h 5201410"/>
                <a:gd name="connsiteX11" fmla="*/ 378722 w 757444"/>
                <a:gd name="connsiteY11" fmla="*/ 4197994 h 5201410"/>
                <a:gd name="connsiteX12" fmla="*/ 378722 w 757444"/>
                <a:gd name="connsiteY12" fmla="*/ 5138292 h 5201410"/>
                <a:gd name="connsiteX13" fmla="*/ 0 w 757444"/>
                <a:gd name="connsiteY13" fmla="*/ 5201410 h 520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7444" h="5201410" stroke="0" extrusionOk="0">
                  <a:moveTo>
                    <a:pt x="0" y="0"/>
                  </a:moveTo>
                  <a:cubicBezTo>
                    <a:pt x="207487" y="-1033"/>
                    <a:pt x="369506" y="31718"/>
                    <a:pt x="378722" y="63118"/>
                  </a:cubicBezTo>
                  <a:cubicBezTo>
                    <a:pt x="421893" y="247182"/>
                    <a:pt x="372403" y="357234"/>
                    <a:pt x="378722" y="607501"/>
                  </a:cubicBezTo>
                  <a:cubicBezTo>
                    <a:pt x="385041" y="857768"/>
                    <a:pt x="328006" y="974043"/>
                    <a:pt x="378722" y="1077650"/>
                  </a:cubicBezTo>
                  <a:cubicBezTo>
                    <a:pt x="429438" y="1181257"/>
                    <a:pt x="360160" y="1300366"/>
                    <a:pt x="378722" y="1523055"/>
                  </a:cubicBezTo>
                  <a:cubicBezTo>
                    <a:pt x="397284" y="1745745"/>
                    <a:pt x="360719" y="1829067"/>
                    <a:pt x="378722" y="2042693"/>
                  </a:cubicBezTo>
                  <a:cubicBezTo>
                    <a:pt x="396725" y="2256319"/>
                    <a:pt x="376184" y="2329645"/>
                    <a:pt x="378722" y="2537587"/>
                  </a:cubicBezTo>
                  <a:cubicBezTo>
                    <a:pt x="389850" y="2554336"/>
                    <a:pt x="529781" y="2616964"/>
                    <a:pt x="757444" y="2600705"/>
                  </a:cubicBezTo>
                  <a:cubicBezTo>
                    <a:pt x="554845" y="2601875"/>
                    <a:pt x="375933" y="2633578"/>
                    <a:pt x="378722" y="2663823"/>
                  </a:cubicBezTo>
                  <a:cubicBezTo>
                    <a:pt x="389439" y="2825598"/>
                    <a:pt x="332617" y="2998627"/>
                    <a:pt x="378722" y="3158717"/>
                  </a:cubicBezTo>
                  <a:cubicBezTo>
                    <a:pt x="424827" y="3318807"/>
                    <a:pt x="326819" y="3532846"/>
                    <a:pt x="378722" y="3653611"/>
                  </a:cubicBezTo>
                  <a:cubicBezTo>
                    <a:pt x="430625" y="3774376"/>
                    <a:pt x="348173" y="4029414"/>
                    <a:pt x="378722" y="4173249"/>
                  </a:cubicBezTo>
                  <a:cubicBezTo>
                    <a:pt x="409271" y="4317084"/>
                    <a:pt x="367291" y="4452207"/>
                    <a:pt x="378722" y="4593909"/>
                  </a:cubicBezTo>
                  <a:cubicBezTo>
                    <a:pt x="390153" y="4735611"/>
                    <a:pt x="366067" y="4977251"/>
                    <a:pt x="378722" y="5138292"/>
                  </a:cubicBezTo>
                  <a:cubicBezTo>
                    <a:pt x="386586" y="5136160"/>
                    <a:pt x="169721" y="5207887"/>
                    <a:pt x="0" y="5201410"/>
                  </a:cubicBezTo>
                  <a:cubicBezTo>
                    <a:pt x="-22983" y="4906036"/>
                    <a:pt x="43227" y="4788142"/>
                    <a:pt x="0" y="4519447"/>
                  </a:cubicBezTo>
                  <a:cubicBezTo>
                    <a:pt x="-43227" y="4250752"/>
                    <a:pt x="14782" y="4035199"/>
                    <a:pt x="0" y="3889499"/>
                  </a:cubicBezTo>
                  <a:cubicBezTo>
                    <a:pt x="-14782" y="3743799"/>
                    <a:pt x="365" y="3440358"/>
                    <a:pt x="0" y="3259550"/>
                  </a:cubicBezTo>
                  <a:cubicBezTo>
                    <a:pt x="-365" y="3078742"/>
                    <a:pt x="19103" y="3034824"/>
                    <a:pt x="0" y="2837658"/>
                  </a:cubicBezTo>
                  <a:cubicBezTo>
                    <a:pt x="-19103" y="2640492"/>
                    <a:pt x="34732" y="2525746"/>
                    <a:pt x="0" y="2363752"/>
                  </a:cubicBezTo>
                  <a:cubicBezTo>
                    <a:pt x="-34732" y="2201758"/>
                    <a:pt x="43940" y="1861879"/>
                    <a:pt x="0" y="1733803"/>
                  </a:cubicBezTo>
                  <a:cubicBezTo>
                    <a:pt x="-43940" y="1605727"/>
                    <a:pt x="61266" y="1372755"/>
                    <a:pt x="0" y="1207883"/>
                  </a:cubicBezTo>
                  <a:cubicBezTo>
                    <a:pt x="-61266" y="1043011"/>
                    <a:pt x="26252" y="882540"/>
                    <a:pt x="0" y="733977"/>
                  </a:cubicBezTo>
                  <a:cubicBezTo>
                    <a:pt x="-26252" y="585414"/>
                    <a:pt x="68510" y="167113"/>
                    <a:pt x="0" y="0"/>
                  </a:cubicBezTo>
                  <a:close/>
                </a:path>
                <a:path w="757444" h="5201410" fill="none" extrusionOk="0">
                  <a:moveTo>
                    <a:pt x="0" y="0"/>
                  </a:moveTo>
                  <a:cubicBezTo>
                    <a:pt x="200198" y="1075"/>
                    <a:pt x="384171" y="33982"/>
                    <a:pt x="378722" y="63118"/>
                  </a:cubicBezTo>
                  <a:cubicBezTo>
                    <a:pt x="420931" y="245657"/>
                    <a:pt x="341414" y="357465"/>
                    <a:pt x="378722" y="483778"/>
                  </a:cubicBezTo>
                  <a:cubicBezTo>
                    <a:pt x="416030" y="610091"/>
                    <a:pt x="351935" y="769551"/>
                    <a:pt x="378722" y="978672"/>
                  </a:cubicBezTo>
                  <a:cubicBezTo>
                    <a:pt x="405509" y="1187793"/>
                    <a:pt x="346238" y="1344062"/>
                    <a:pt x="378722" y="1523055"/>
                  </a:cubicBezTo>
                  <a:cubicBezTo>
                    <a:pt x="411206" y="1702048"/>
                    <a:pt x="318738" y="1925192"/>
                    <a:pt x="378722" y="2042693"/>
                  </a:cubicBezTo>
                  <a:cubicBezTo>
                    <a:pt x="438706" y="2160194"/>
                    <a:pt x="361574" y="2343811"/>
                    <a:pt x="378722" y="2537587"/>
                  </a:cubicBezTo>
                  <a:cubicBezTo>
                    <a:pt x="384494" y="2573435"/>
                    <a:pt x="539535" y="2603905"/>
                    <a:pt x="757444" y="2600705"/>
                  </a:cubicBezTo>
                  <a:cubicBezTo>
                    <a:pt x="548024" y="2591851"/>
                    <a:pt x="378825" y="2627921"/>
                    <a:pt x="378722" y="2663823"/>
                  </a:cubicBezTo>
                  <a:cubicBezTo>
                    <a:pt x="432649" y="2781619"/>
                    <a:pt x="370886" y="2991148"/>
                    <a:pt x="378722" y="3158717"/>
                  </a:cubicBezTo>
                  <a:cubicBezTo>
                    <a:pt x="386558" y="3326286"/>
                    <a:pt x="346932" y="3484695"/>
                    <a:pt x="378722" y="3678355"/>
                  </a:cubicBezTo>
                  <a:cubicBezTo>
                    <a:pt x="410512" y="3872015"/>
                    <a:pt x="329124" y="3995882"/>
                    <a:pt x="378722" y="4197994"/>
                  </a:cubicBezTo>
                  <a:cubicBezTo>
                    <a:pt x="428320" y="4400106"/>
                    <a:pt x="320400" y="4729470"/>
                    <a:pt x="378722" y="5138292"/>
                  </a:cubicBezTo>
                  <a:cubicBezTo>
                    <a:pt x="375258" y="5190358"/>
                    <a:pt x="196797" y="5188161"/>
                    <a:pt x="0" y="5201410"/>
                  </a:cubicBezTo>
                </a:path>
                <a:path w="757444" h="5201410" fill="none" stroke="0" extrusionOk="0">
                  <a:moveTo>
                    <a:pt x="0" y="0"/>
                  </a:moveTo>
                  <a:cubicBezTo>
                    <a:pt x="205890" y="4078"/>
                    <a:pt x="381553" y="19553"/>
                    <a:pt x="378722" y="63118"/>
                  </a:cubicBezTo>
                  <a:cubicBezTo>
                    <a:pt x="427861" y="171782"/>
                    <a:pt x="365382" y="334650"/>
                    <a:pt x="378722" y="483778"/>
                  </a:cubicBezTo>
                  <a:cubicBezTo>
                    <a:pt x="392062" y="632906"/>
                    <a:pt x="331202" y="795038"/>
                    <a:pt x="378722" y="1003416"/>
                  </a:cubicBezTo>
                  <a:cubicBezTo>
                    <a:pt x="426242" y="1211794"/>
                    <a:pt x="339015" y="1300969"/>
                    <a:pt x="378722" y="1424076"/>
                  </a:cubicBezTo>
                  <a:cubicBezTo>
                    <a:pt x="418429" y="1547183"/>
                    <a:pt x="327322" y="1732239"/>
                    <a:pt x="378722" y="1894225"/>
                  </a:cubicBezTo>
                  <a:cubicBezTo>
                    <a:pt x="430122" y="2056211"/>
                    <a:pt x="361217" y="2307898"/>
                    <a:pt x="378722" y="2537587"/>
                  </a:cubicBezTo>
                  <a:cubicBezTo>
                    <a:pt x="394498" y="2560596"/>
                    <a:pt x="553360" y="2591889"/>
                    <a:pt x="757444" y="2600705"/>
                  </a:cubicBezTo>
                  <a:cubicBezTo>
                    <a:pt x="546202" y="2599908"/>
                    <a:pt x="379720" y="2627982"/>
                    <a:pt x="378722" y="2663823"/>
                  </a:cubicBezTo>
                  <a:cubicBezTo>
                    <a:pt x="409759" y="2782247"/>
                    <a:pt x="376886" y="2893603"/>
                    <a:pt x="378722" y="3084483"/>
                  </a:cubicBezTo>
                  <a:cubicBezTo>
                    <a:pt x="380558" y="3275363"/>
                    <a:pt x="332558" y="3458229"/>
                    <a:pt x="378722" y="3554632"/>
                  </a:cubicBezTo>
                  <a:cubicBezTo>
                    <a:pt x="424886" y="3651035"/>
                    <a:pt x="376756" y="3919244"/>
                    <a:pt x="378722" y="4099015"/>
                  </a:cubicBezTo>
                  <a:cubicBezTo>
                    <a:pt x="380688" y="4278786"/>
                    <a:pt x="372531" y="4328469"/>
                    <a:pt x="378722" y="4544419"/>
                  </a:cubicBezTo>
                  <a:cubicBezTo>
                    <a:pt x="384913" y="4760369"/>
                    <a:pt x="372750" y="4944407"/>
                    <a:pt x="378722" y="5138292"/>
                  </a:cubicBezTo>
                  <a:cubicBezTo>
                    <a:pt x="348374" y="5192746"/>
                    <a:pt x="194681" y="5179735"/>
                    <a:pt x="0" y="5201410"/>
                  </a:cubicBezTo>
                </a:path>
              </a:pathLst>
            </a:custGeom>
            <a:ln w="31750">
              <a:solidFill>
                <a:schemeClr val="bg1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ightBrac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86152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Flexible and plausible state representations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A533CD-64F6-9948-AE7D-67DCEFE34A2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51584" y="1412776"/>
            <a:ext cx="4176464" cy="767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491257-3EEB-654D-BC86-F924324D0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617" y="1412776"/>
            <a:ext cx="3605983" cy="76768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A0F65F-7341-0D48-99A1-6D29553A8663}"/>
              </a:ext>
            </a:extLst>
          </p:cNvPr>
          <p:cNvCxnSpPr/>
          <p:nvPr/>
        </p:nvCxnSpPr>
        <p:spPr>
          <a:xfrm>
            <a:off x="6744072" y="1772816"/>
            <a:ext cx="1008112" cy="0"/>
          </a:xfrm>
          <a:prstGeom prst="line">
            <a:avLst/>
          </a:prstGeom>
          <a:ln w="38100">
            <a:solidFill>
              <a:srgbClr val="8DA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AB63852-56A1-424B-BF8B-4DF486F48E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5554" y="2564904"/>
            <a:ext cx="2344422" cy="6507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1E738A3-BE7B-6247-8C7C-C1BA5FDA859C}"/>
              </a:ext>
            </a:extLst>
          </p:cNvPr>
          <p:cNvSpPr txBox="1"/>
          <p:nvPr/>
        </p:nvSpPr>
        <p:spPr>
          <a:xfrm>
            <a:off x="191344" y="2348880"/>
            <a:ext cx="1888857" cy="92333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Represented as linear combination of basis cells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9A7506-4412-894A-AB1F-56C280F7CCE8}"/>
              </a:ext>
            </a:extLst>
          </p:cNvPr>
          <p:cNvSpPr txBox="1"/>
          <p:nvPr/>
        </p:nvSpPr>
        <p:spPr>
          <a:xfrm>
            <a:off x="191343" y="1484784"/>
            <a:ext cx="1888857" cy="646331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Non-one-hot analogue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D7D011-E852-7344-97C3-FD05959A4A8D}"/>
              </a:ext>
            </a:extLst>
          </p:cNvPr>
          <p:cNvSpPr txBox="1"/>
          <p:nvPr/>
        </p:nvSpPr>
        <p:spPr>
          <a:xfrm>
            <a:off x="7315200" y="2197510"/>
            <a:ext cx="184731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81D727C-63CE-0E47-9D6D-7288011B8A70}"/>
              </a:ext>
            </a:extLst>
          </p:cNvPr>
          <p:cNvGrpSpPr/>
          <p:nvPr/>
        </p:nvGrpSpPr>
        <p:grpSpPr>
          <a:xfrm>
            <a:off x="1199456" y="3416226"/>
            <a:ext cx="10297144" cy="3285436"/>
            <a:chOff x="1199456" y="3416226"/>
            <a:chExt cx="10297144" cy="3285436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B4E9E298-F9E0-7C4F-940E-A8F302E93238}"/>
                </a:ext>
              </a:extLst>
            </p:cNvPr>
            <p:cNvSpPr/>
            <p:nvPr/>
          </p:nvSpPr>
          <p:spPr>
            <a:xfrm>
              <a:off x="1199456" y="3416226"/>
              <a:ext cx="10297144" cy="3285436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C6BEB56-8D46-BC4E-99B9-DCB1B034E086}"/>
                </a:ext>
              </a:extLst>
            </p:cNvPr>
            <p:cNvSpPr txBox="1"/>
            <p:nvPr/>
          </p:nvSpPr>
          <p:spPr>
            <a:xfrm>
              <a:off x="3537036" y="3429000"/>
              <a:ext cx="482978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3200" dirty="0">
                  <a:solidFill>
                    <a:schemeClr val="bg1"/>
                  </a:solidFill>
                </a:rPr>
                <a:t>TASK: Learn M to improve </a:t>
              </a:r>
              <a:r>
                <a:rPr lang="el-GR" sz="3200" dirty="0">
                  <a:solidFill>
                    <a:schemeClr val="bg1"/>
                  </a:solidFill>
                </a:rPr>
                <a:t>ψ</a:t>
              </a:r>
              <a:endParaRPr lang="en-GB" sz="32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0B9A5F-10E3-E04D-939D-33C0BB0D9ECA}"/>
                </a:ext>
              </a:extLst>
            </p:cNvPr>
            <p:cNvSpPr txBox="1"/>
            <p:nvPr/>
          </p:nvSpPr>
          <p:spPr>
            <a:xfrm>
              <a:off x="3563006" y="3861048"/>
              <a:ext cx="31325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/>
                  </a:solidFill>
                </a:rPr>
                <a:t>• Least squares loss minimization</a:t>
              </a:r>
            </a:p>
            <a:p>
              <a:pPr algn="l"/>
              <a:r>
                <a:rPr lang="en-GB" dirty="0">
                  <a:solidFill>
                    <a:schemeClr val="bg1"/>
                  </a:solidFill>
                </a:rPr>
                <a:t>• Bootstrap TD update 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6E538A4-667B-CB44-9190-5DA054864126}"/>
                </a:ext>
              </a:extLst>
            </p:cNvPr>
            <p:cNvGrpSpPr/>
            <p:nvPr/>
          </p:nvGrpSpPr>
          <p:grpSpPr>
            <a:xfrm>
              <a:off x="2531548" y="4608257"/>
              <a:ext cx="6840760" cy="1231008"/>
              <a:chOff x="911424" y="4941168"/>
              <a:chExt cx="9937104" cy="1788201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4CEB4D3C-482A-5949-A5D4-2AE10D434B6A}"/>
                  </a:ext>
                </a:extLst>
              </p:cNvPr>
              <p:cNvSpPr/>
              <p:nvPr/>
            </p:nvSpPr>
            <p:spPr>
              <a:xfrm>
                <a:off x="911424" y="4941168"/>
                <a:ext cx="9937104" cy="1788201"/>
              </a:xfrm>
              <a:prstGeom prst="roundRect">
                <a:avLst/>
              </a:prstGeom>
              <a:solidFill>
                <a:srgbClr val="66C3A4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12C272E8-5DB5-FC41-B2D9-831357D7D4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35478" y="5100569"/>
                <a:ext cx="9232900" cy="1384300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A6727BA-874F-9146-B0F6-1D1E2B73EBD0}"/>
                </a:ext>
              </a:extLst>
            </p:cNvPr>
            <p:cNvSpPr txBox="1"/>
            <p:nvPr/>
          </p:nvSpPr>
          <p:spPr>
            <a:xfrm>
              <a:off x="4871864" y="5939988"/>
              <a:ext cx="13646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newEstimate</a:t>
              </a:r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DA844F2-4E80-5B4E-9C8E-A981F43EEE55}"/>
                </a:ext>
              </a:extLst>
            </p:cNvPr>
            <p:cNvSpPr txBox="1"/>
            <p:nvPr/>
          </p:nvSpPr>
          <p:spPr>
            <a:xfrm>
              <a:off x="7074479" y="5939988"/>
              <a:ext cx="12923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oldEstimate</a:t>
              </a:r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DAEC535-C559-B349-BED2-B8C8CAF65EF0}"/>
                </a:ext>
              </a:extLst>
            </p:cNvPr>
            <p:cNvSpPr txBox="1"/>
            <p:nvPr/>
          </p:nvSpPr>
          <p:spPr>
            <a:xfrm>
              <a:off x="6301843" y="6320825"/>
              <a:ext cx="9462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TD error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ED53DD6-E714-CC42-8BAA-7CEDBE03E68D}"/>
                </a:ext>
              </a:extLst>
            </p:cNvPr>
            <p:cNvSpPr txBox="1"/>
            <p:nvPr/>
          </p:nvSpPr>
          <p:spPr>
            <a:xfrm>
              <a:off x="3824489" y="5948998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stepSize</a:t>
              </a:r>
              <a:endParaRPr lang="en-GB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7FB220E-36AF-3942-A1E7-96CFB18A615F}"/>
                </a:ext>
              </a:extLst>
            </p:cNvPr>
            <p:cNvSpPr txBox="1"/>
            <p:nvPr/>
          </p:nvSpPr>
          <p:spPr>
            <a:xfrm>
              <a:off x="8282677" y="5941857"/>
              <a:ext cx="15239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stateToUpdate</a:t>
              </a:r>
              <a:endParaRPr lang="en-GB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6" name="Right Brace 25">
              <a:extLst>
                <a:ext uri="{FF2B5EF4-FFF2-40B4-BE49-F238E27FC236}">
                  <a16:creationId xmlns:a16="http://schemas.microsoft.com/office/drawing/2014/main" id="{16DA1D79-7CFA-1E48-AF00-D75C4B76C3AC}"/>
                </a:ext>
              </a:extLst>
            </p:cNvPr>
            <p:cNvSpPr/>
            <p:nvPr/>
          </p:nvSpPr>
          <p:spPr>
            <a:xfrm rot="5400000">
              <a:off x="5454304" y="5305843"/>
              <a:ext cx="133004" cy="1297885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ight Brace 26">
              <a:extLst>
                <a:ext uri="{FF2B5EF4-FFF2-40B4-BE49-F238E27FC236}">
                  <a16:creationId xmlns:a16="http://schemas.microsoft.com/office/drawing/2014/main" id="{D2D4CCFC-964D-3645-B38C-16B3E801B0EA}"/>
                </a:ext>
              </a:extLst>
            </p:cNvPr>
            <p:cNvSpPr/>
            <p:nvPr/>
          </p:nvSpPr>
          <p:spPr>
            <a:xfrm rot="5400000">
              <a:off x="7612076" y="5591408"/>
              <a:ext cx="133003" cy="726757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ight Brace 27">
              <a:extLst>
                <a:ext uri="{FF2B5EF4-FFF2-40B4-BE49-F238E27FC236}">
                  <a16:creationId xmlns:a16="http://schemas.microsoft.com/office/drawing/2014/main" id="{440651E6-EE03-8C48-AE2C-447F84F6D123}"/>
                </a:ext>
              </a:extLst>
            </p:cNvPr>
            <p:cNvSpPr/>
            <p:nvPr/>
          </p:nvSpPr>
          <p:spPr>
            <a:xfrm rot="5400000">
              <a:off x="6497549" y="5060687"/>
              <a:ext cx="133005" cy="2520280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ight Brace 29">
              <a:extLst>
                <a:ext uri="{FF2B5EF4-FFF2-40B4-BE49-F238E27FC236}">
                  <a16:creationId xmlns:a16="http://schemas.microsoft.com/office/drawing/2014/main" id="{76BDD2FD-E1B6-D748-A296-5C9FE15E9574}"/>
                </a:ext>
              </a:extLst>
            </p:cNvPr>
            <p:cNvSpPr/>
            <p:nvPr/>
          </p:nvSpPr>
          <p:spPr>
            <a:xfrm rot="5400000">
              <a:off x="8654813" y="5591408"/>
              <a:ext cx="133003" cy="726757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Right Brace 30">
              <a:extLst>
                <a:ext uri="{FF2B5EF4-FFF2-40B4-BE49-F238E27FC236}">
                  <a16:creationId xmlns:a16="http://schemas.microsoft.com/office/drawing/2014/main" id="{B19D62BD-EDCF-2C4D-9695-40DD114EAD32}"/>
                </a:ext>
              </a:extLst>
            </p:cNvPr>
            <p:cNvSpPr/>
            <p:nvPr/>
          </p:nvSpPr>
          <p:spPr>
            <a:xfrm rot="5400000">
              <a:off x="4185890" y="5782172"/>
              <a:ext cx="133003" cy="345230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9841541-622E-204F-8CE2-6404919FE2D2}"/>
              </a:ext>
            </a:extLst>
          </p:cNvPr>
          <p:cNvSpPr txBox="1"/>
          <p:nvPr/>
        </p:nvSpPr>
        <p:spPr>
          <a:xfrm>
            <a:off x="6515535" y="2678654"/>
            <a:ext cx="4730782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Notational change: state s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 population vector 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 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95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F1ED5-FB96-5E44-9693-8E75B4100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Continuous time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27951-13F5-B042-B56F-680F0786E4F3}"/>
              </a:ext>
            </a:extLst>
          </p:cNvPr>
          <p:cNvSpPr txBox="1"/>
          <p:nvPr/>
        </p:nvSpPr>
        <p:spPr>
          <a:xfrm>
            <a:off x="479376" y="2669944"/>
            <a:ext cx="1996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steps: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1FC82EB-2C52-DD4C-884E-2463F4ECF90C}"/>
              </a:ext>
            </a:extLst>
          </p:cNvPr>
          <p:cNvGrpSpPr/>
          <p:nvPr/>
        </p:nvGrpSpPr>
        <p:grpSpPr>
          <a:xfrm>
            <a:off x="2925035" y="2702736"/>
            <a:ext cx="3960440" cy="1470845"/>
            <a:chOff x="3719736" y="1524000"/>
            <a:chExt cx="4168080" cy="19050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806A6E6-A175-1242-B872-C300F3093082}"/>
                </a:ext>
              </a:extLst>
            </p:cNvPr>
            <p:cNvCxnSpPr/>
            <p:nvPr/>
          </p:nvCxnSpPr>
          <p:spPr>
            <a:xfrm>
              <a:off x="3719736" y="1524000"/>
              <a:ext cx="0" cy="190500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DEC3280-97DD-FB46-B8AB-969D01CC19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9736" y="3429000"/>
              <a:ext cx="416808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CB3213E-BB73-1342-93E1-C8DD7881CBBC}"/>
                </a:ext>
              </a:extLst>
            </p:cNvPr>
            <p:cNvSpPr/>
            <p:nvPr/>
          </p:nvSpPr>
          <p:spPr>
            <a:xfrm>
              <a:off x="3719736" y="1628800"/>
              <a:ext cx="288032" cy="18002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004B832-85C4-294B-ADE2-37CAAFCD2CCD}"/>
                </a:ext>
              </a:extLst>
            </p:cNvPr>
            <p:cNvSpPr/>
            <p:nvPr/>
          </p:nvSpPr>
          <p:spPr>
            <a:xfrm>
              <a:off x="4007768" y="1989826"/>
              <a:ext cx="288032" cy="143917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156E1A-3EAA-624F-83F9-07A7A201D800}"/>
                </a:ext>
              </a:extLst>
            </p:cNvPr>
            <p:cNvSpPr/>
            <p:nvPr/>
          </p:nvSpPr>
          <p:spPr>
            <a:xfrm>
              <a:off x="4295799" y="2435903"/>
              <a:ext cx="288032" cy="99309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C63FA2F-80B0-654F-AE9F-EE6AAF5DA673}"/>
                </a:ext>
              </a:extLst>
            </p:cNvPr>
            <p:cNvSpPr/>
            <p:nvPr/>
          </p:nvSpPr>
          <p:spPr>
            <a:xfrm>
              <a:off x="4583831" y="2520562"/>
              <a:ext cx="288032" cy="908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35907C4-596B-2E43-A11D-5BAA08BCE366}"/>
                </a:ext>
              </a:extLst>
            </p:cNvPr>
            <p:cNvSpPr/>
            <p:nvPr/>
          </p:nvSpPr>
          <p:spPr>
            <a:xfrm>
              <a:off x="4871862" y="2636913"/>
              <a:ext cx="288032" cy="79208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46FFCAB-7CBD-3C4C-95E6-5B425BE6226A}"/>
                </a:ext>
              </a:extLst>
            </p:cNvPr>
            <p:cNvSpPr/>
            <p:nvPr/>
          </p:nvSpPr>
          <p:spPr>
            <a:xfrm>
              <a:off x="5159894" y="2862470"/>
              <a:ext cx="288032" cy="56653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16BF013-EF7E-F540-8CC0-85FC79D134C2}"/>
                </a:ext>
              </a:extLst>
            </p:cNvPr>
            <p:cNvSpPr/>
            <p:nvPr/>
          </p:nvSpPr>
          <p:spPr>
            <a:xfrm>
              <a:off x="5447926" y="2924943"/>
              <a:ext cx="288032" cy="50405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7DD2254-81A9-2F49-BA5D-0A0B7394CAA1}"/>
                </a:ext>
              </a:extLst>
            </p:cNvPr>
            <p:cNvSpPr/>
            <p:nvPr/>
          </p:nvSpPr>
          <p:spPr>
            <a:xfrm>
              <a:off x="5735957" y="2862470"/>
              <a:ext cx="288032" cy="56653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89FE061-7195-C94A-90A6-CE8AF4186A3E}"/>
                </a:ext>
              </a:extLst>
            </p:cNvPr>
            <p:cNvSpPr/>
            <p:nvPr/>
          </p:nvSpPr>
          <p:spPr>
            <a:xfrm>
              <a:off x="6023989" y="3101009"/>
              <a:ext cx="288032" cy="32799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6C3CFE7-6B30-2F4D-8DBA-3DCEBC3C8218}"/>
                </a:ext>
              </a:extLst>
            </p:cNvPr>
            <p:cNvSpPr/>
            <p:nvPr/>
          </p:nvSpPr>
          <p:spPr>
            <a:xfrm>
              <a:off x="6312020" y="3196423"/>
              <a:ext cx="288032" cy="23257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15C5161-38BD-8A46-B9F2-E284D8C2016C}"/>
                </a:ext>
              </a:extLst>
            </p:cNvPr>
            <p:cNvSpPr/>
            <p:nvPr/>
          </p:nvSpPr>
          <p:spPr>
            <a:xfrm>
              <a:off x="6598019" y="3077156"/>
              <a:ext cx="288032" cy="35184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3EA489A-7C23-AA40-9AD1-9BE6F12C8F71}"/>
                </a:ext>
              </a:extLst>
            </p:cNvPr>
            <p:cNvSpPr/>
            <p:nvPr/>
          </p:nvSpPr>
          <p:spPr>
            <a:xfrm>
              <a:off x="6886050" y="3244132"/>
              <a:ext cx="288032" cy="18486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484A7AC-3881-6F45-90AE-05544508DDCC}"/>
                </a:ext>
              </a:extLst>
            </p:cNvPr>
            <p:cNvSpPr/>
            <p:nvPr/>
          </p:nvSpPr>
          <p:spPr>
            <a:xfrm>
              <a:off x="7174082" y="3284983"/>
              <a:ext cx="288032" cy="14401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E56712C-24B9-A04E-A5B7-A280686AA06D}"/>
                </a:ext>
              </a:extLst>
            </p:cNvPr>
            <p:cNvSpPr/>
            <p:nvPr/>
          </p:nvSpPr>
          <p:spPr>
            <a:xfrm>
              <a:off x="7462113" y="3335546"/>
              <a:ext cx="288032" cy="93453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96987DA-A1CB-2E48-84E5-C50F2797BA3E}"/>
              </a:ext>
            </a:extLst>
          </p:cNvPr>
          <p:cNvSpPr txBox="1"/>
          <p:nvPr/>
        </p:nvSpPr>
        <p:spPr>
          <a:xfrm>
            <a:off x="2945155" y="4177831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x</a:t>
            </a:r>
            <a:r>
              <a:rPr lang="en-GB" sz="1000" baseline="-25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0</a:t>
            </a:r>
            <a:endParaRPr lang="en-GB" sz="1100" baseline="-25000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3489A7-FE1F-8D44-A05A-7E4DC8513367}"/>
              </a:ext>
            </a:extLst>
          </p:cNvPr>
          <p:cNvSpPr txBox="1"/>
          <p:nvPr/>
        </p:nvSpPr>
        <p:spPr>
          <a:xfrm>
            <a:off x="3211515" y="4180599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x</a:t>
            </a:r>
            <a:r>
              <a:rPr lang="en-GB" sz="1000" baseline="-25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1</a:t>
            </a:r>
            <a:endParaRPr lang="en-GB" sz="1100" baseline="-25000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5312DD2-52F2-1D4E-B5CC-C757CD3ED637}"/>
              </a:ext>
            </a:extLst>
          </p:cNvPr>
          <p:cNvSpPr txBox="1"/>
          <p:nvPr/>
        </p:nvSpPr>
        <p:spPr>
          <a:xfrm>
            <a:off x="3714730" y="4219744"/>
            <a:ext cx="290464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• • •</a:t>
            </a:r>
            <a:endParaRPr lang="en-GB" sz="1100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EED804E-14AB-8C4A-9BB7-5FFC8AC0AAF5}"/>
              </a:ext>
            </a:extLst>
          </p:cNvPr>
          <p:cNvGrpSpPr/>
          <p:nvPr/>
        </p:nvGrpSpPr>
        <p:grpSpPr>
          <a:xfrm>
            <a:off x="7389531" y="2702736"/>
            <a:ext cx="3960440" cy="1470845"/>
            <a:chOff x="3719736" y="1524000"/>
            <a:chExt cx="4168080" cy="1905001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4D9988B-CC95-754B-8D2B-0AF1AA3BCD54}"/>
                </a:ext>
              </a:extLst>
            </p:cNvPr>
            <p:cNvCxnSpPr/>
            <p:nvPr/>
          </p:nvCxnSpPr>
          <p:spPr>
            <a:xfrm>
              <a:off x="3719736" y="1524000"/>
              <a:ext cx="0" cy="190500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F9DC513-9CFA-0049-8483-CE306B6A4D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9736" y="3429000"/>
              <a:ext cx="416808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A0A4DF9-3566-854E-A94A-02250009E26A}"/>
                </a:ext>
              </a:extLst>
            </p:cNvPr>
            <p:cNvSpPr/>
            <p:nvPr/>
          </p:nvSpPr>
          <p:spPr>
            <a:xfrm>
              <a:off x="3719736" y="1628800"/>
              <a:ext cx="288032" cy="1800200"/>
            </a:xfrm>
            <a:prstGeom prst="rect">
              <a:avLst/>
            </a:prstGeom>
            <a:solidFill>
              <a:srgbClr val="FD8D62">
                <a:alpha val="50000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C3D4831-B8A1-1B42-909C-0E6ED7B1CB0C}"/>
                </a:ext>
              </a:extLst>
            </p:cNvPr>
            <p:cNvSpPr/>
            <p:nvPr/>
          </p:nvSpPr>
          <p:spPr>
            <a:xfrm>
              <a:off x="4007768" y="1989826"/>
              <a:ext cx="288032" cy="143917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186048B-753F-6B4F-BAAE-289EB5426B5F}"/>
                </a:ext>
              </a:extLst>
            </p:cNvPr>
            <p:cNvSpPr/>
            <p:nvPr/>
          </p:nvSpPr>
          <p:spPr>
            <a:xfrm>
              <a:off x="4295799" y="2435903"/>
              <a:ext cx="288032" cy="99309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F77A35B-3163-8A4E-916B-D15F6D4EBB85}"/>
                </a:ext>
              </a:extLst>
            </p:cNvPr>
            <p:cNvSpPr/>
            <p:nvPr/>
          </p:nvSpPr>
          <p:spPr>
            <a:xfrm>
              <a:off x="4583831" y="2520562"/>
              <a:ext cx="288032" cy="908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993F0E3D-45AD-B243-9C59-DE9F1DF7CE73}"/>
                </a:ext>
              </a:extLst>
            </p:cNvPr>
            <p:cNvSpPr/>
            <p:nvPr/>
          </p:nvSpPr>
          <p:spPr>
            <a:xfrm>
              <a:off x="4871862" y="2636913"/>
              <a:ext cx="288032" cy="79208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54D68760-69C4-F94F-B3EB-6DAA53F77B06}"/>
                </a:ext>
              </a:extLst>
            </p:cNvPr>
            <p:cNvSpPr/>
            <p:nvPr/>
          </p:nvSpPr>
          <p:spPr>
            <a:xfrm>
              <a:off x="5159894" y="2862470"/>
              <a:ext cx="288032" cy="56653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416A03AB-4EA6-8A42-977D-6D17E722B250}"/>
                </a:ext>
              </a:extLst>
            </p:cNvPr>
            <p:cNvSpPr/>
            <p:nvPr/>
          </p:nvSpPr>
          <p:spPr>
            <a:xfrm>
              <a:off x="5447926" y="2924943"/>
              <a:ext cx="288032" cy="50405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31CA1DC-36FE-3C4C-8FF3-433E648ABEBD}"/>
                </a:ext>
              </a:extLst>
            </p:cNvPr>
            <p:cNvSpPr/>
            <p:nvPr/>
          </p:nvSpPr>
          <p:spPr>
            <a:xfrm>
              <a:off x="5735957" y="2862470"/>
              <a:ext cx="288032" cy="56653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A754CA2-A2DF-5D49-B930-81E864068DDA}"/>
                </a:ext>
              </a:extLst>
            </p:cNvPr>
            <p:cNvSpPr/>
            <p:nvPr/>
          </p:nvSpPr>
          <p:spPr>
            <a:xfrm>
              <a:off x="6023989" y="3101009"/>
              <a:ext cx="288032" cy="32799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F2472597-9A59-9646-AF47-36B6725759E2}"/>
                </a:ext>
              </a:extLst>
            </p:cNvPr>
            <p:cNvSpPr/>
            <p:nvPr/>
          </p:nvSpPr>
          <p:spPr>
            <a:xfrm>
              <a:off x="6312020" y="3196423"/>
              <a:ext cx="288032" cy="23257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F0EBFFC-1E16-1E43-9842-15C1876B626A}"/>
                </a:ext>
              </a:extLst>
            </p:cNvPr>
            <p:cNvSpPr/>
            <p:nvPr/>
          </p:nvSpPr>
          <p:spPr>
            <a:xfrm>
              <a:off x="6598019" y="3077156"/>
              <a:ext cx="288032" cy="35184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192BAF5D-7CB3-A64C-A0E0-6718BE8028F8}"/>
                </a:ext>
              </a:extLst>
            </p:cNvPr>
            <p:cNvSpPr/>
            <p:nvPr/>
          </p:nvSpPr>
          <p:spPr>
            <a:xfrm>
              <a:off x="6886050" y="3244132"/>
              <a:ext cx="288032" cy="18486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806D7D5A-BF8F-1143-AC25-5CC7A3B9958F}"/>
                </a:ext>
              </a:extLst>
            </p:cNvPr>
            <p:cNvSpPr/>
            <p:nvPr/>
          </p:nvSpPr>
          <p:spPr>
            <a:xfrm>
              <a:off x="7174082" y="3284983"/>
              <a:ext cx="288032" cy="14401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7369F05C-F538-444E-8A05-8AEEAFCF9579}"/>
                </a:ext>
              </a:extLst>
            </p:cNvPr>
            <p:cNvSpPr/>
            <p:nvPr/>
          </p:nvSpPr>
          <p:spPr>
            <a:xfrm>
              <a:off x="7462113" y="3335546"/>
              <a:ext cx="288032" cy="93453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AED1FE21-F83F-F74F-A938-5AE8B1AE1123}"/>
              </a:ext>
            </a:extLst>
          </p:cNvPr>
          <p:cNvCxnSpPr>
            <a:cxnSpLocks/>
          </p:cNvCxnSpPr>
          <p:nvPr/>
        </p:nvCxnSpPr>
        <p:spPr>
          <a:xfrm>
            <a:off x="7317523" y="2801616"/>
            <a:ext cx="0" cy="1371963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385BED3E-687A-D343-B616-2FAF9719D53B}"/>
              </a:ext>
            </a:extLst>
          </p:cNvPr>
          <p:cNvCxnSpPr>
            <a:cxnSpLocks/>
          </p:cNvCxnSpPr>
          <p:nvPr/>
        </p:nvCxnSpPr>
        <p:spPr>
          <a:xfrm>
            <a:off x="7389531" y="4286912"/>
            <a:ext cx="288032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762B85CB-AE99-0149-BC5F-18360521D527}"/>
              </a:ext>
            </a:extLst>
          </p:cNvPr>
          <p:cNvSpPr txBox="1"/>
          <p:nvPr/>
        </p:nvSpPr>
        <p:spPr>
          <a:xfrm>
            <a:off x="7399659" y="425940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1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79802F5-0875-9448-A631-2EA9492073C9}"/>
              </a:ext>
            </a:extLst>
          </p:cNvPr>
          <p:cNvSpPr txBox="1"/>
          <p:nvPr/>
        </p:nvSpPr>
        <p:spPr>
          <a:xfrm>
            <a:off x="6885475" y="3284269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f(x</a:t>
            </a:r>
            <a:r>
              <a:rPr lang="en-GB" sz="1400" baseline="-25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0</a:t>
            </a:r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80812DDE-1CD2-474C-87BD-12BE9062EF1F}"/>
              </a:ext>
            </a:extLst>
          </p:cNvPr>
          <p:cNvGrpSpPr/>
          <p:nvPr/>
        </p:nvGrpSpPr>
        <p:grpSpPr>
          <a:xfrm>
            <a:off x="7749571" y="2739639"/>
            <a:ext cx="432048" cy="307777"/>
            <a:chOff x="8040216" y="2177518"/>
            <a:chExt cx="432048" cy="307777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4885B50-7461-7A46-9D57-D1C1E1D5B560}"/>
                </a:ext>
              </a:extLst>
            </p:cNvPr>
            <p:cNvCxnSpPr>
              <a:cxnSpLocks/>
            </p:cNvCxnSpPr>
            <p:nvPr/>
          </p:nvCxnSpPr>
          <p:spPr>
            <a:xfrm>
              <a:off x="8040216" y="2213601"/>
              <a:ext cx="0" cy="263554"/>
            </a:xfrm>
            <a:prstGeom prst="line">
              <a:avLst/>
            </a:prstGeom>
            <a:ln>
              <a:solidFill>
                <a:schemeClr val="bg1">
                  <a:lumMod val="60000"/>
                  <a:lumOff val="40000"/>
                </a:schemeClr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3DD3EED4-D2E0-A246-8B69-C69E15440973}"/>
                </a:ext>
              </a:extLst>
            </p:cNvPr>
            <p:cNvSpPr txBox="1"/>
            <p:nvPr/>
          </p:nvSpPr>
          <p:spPr>
            <a:xfrm>
              <a:off x="8138518" y="2177518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400" dirty="0">
                  <a:solidFill>
                    <a:schemeClr val="bg1">
                      <a:lumMod val="60000"/>
                      <a:lumOff val="40000"/>
                    </a:schemeClr>
                  </a:solidFill>
                  <a:latin typeface="Tw Cen MT" panose="020B0602020104020603" pitchFamily="34" charset="77"/>
                </a:rPr>
                <a:t> </a:t>
              </a:r>
              <a:r>
                <a:rPr lang="el-GR" sz="1400" b="1" dirty="0">
                  <a:solidFill>
                    <a:schemeClr val="bg1">
                      <a:lumMod val="60000"/>
                      <a:lumOff val="40000"/>
                    </a:schemeClr>
                  </a:solidFill>
                  <a:latin typeface="Times" pitchFamily="2" charset="0"/>
                </a:rPr>
                <a:t>γ</a:t>
              </a:r>
              <a:endParaRPr lang="en-GB" b="1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endParaRPr>
            </a:p>
          </p:txBody>
        </p:sp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A0E1B4BD-67DB-F945-99F6-794C7030B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34440" y="2313622"/>
              <a:ext cx="98045" cy="98045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ECAF263-EA83-2944-94DC-FE85E1027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5638" y="4985332"/>
            <a:ext cx="2802472" cy="3390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DE3D7A-98C0-7247-ABC8-F22A94CE1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9707" y="4840421"/>
            <a:ext cx="2495314" cy="820827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24D1A880-A115-2D4D-9EF3-16FB12D1E0E3}"/>
              </a:ext>
            </a:extLst>
          </p:cNvPr>
          <p:cNvSpPr txBox="1"/>
          <p:nvPr/>
        </p:nvSpPr>
        <p:spPr>
          <a:xfrm>
            <a:off x="3471665" y="4173579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x</a:t>
            </a:r>
            <a:r>
              <a:rPr lang="en-GB" sz="1000" baseline="-25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2</a:t>
            </a:r>
            <a:endParaRPr lang="en-GB" sz="1100" baseline="-25000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8CFDA7-A461-8A41-8A98-A876633395B1}"/>
              </a:ext>
            </a:extLst>
          </p:cNvPr>
          <p:cNvSpPr txBox="1"/>
          <p:nvPr/>
        </p:nvSpPr>
        <p:spPr>
          <a:xfrm>
            <a:off x="4019766" y="1588653"/>
            <a:ext cx="5291064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F0000"/>
                </a:solidFill>
              </a:rPr>
              <a:t>Gamma is NOT independent of simulation time step, dt </a:t>
            </a:r>
          </a:p>
        </p:txBody>
      </p:sp>
    </p:spTree>
    <p:extLst>
      <p:ext uri="{BB962C8B-B14F-4D97-AF65-F5344CB8AC3E}">
        <p14:creationId xmlns:p14="http://schemas.microsoft.com/office/powerpoint/2010/main" val="2174485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F1ED5-FB96-5E44-9693-8E75B4100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Continuous time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4CA115F-D3F6-3C45-9719-A4E9A79E27D6}"/>
              </a:ext>
            </a:extLst>
          </p:cNvPr>
          <p:cNvSpPr txBox="1"/>
          <p:nvPr/>
        </p:nvSpPr>
        <p:spPr>
          <a:xfrm>
            <a:off x="479376" y="2488154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time: 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9D78081-755D-5F45-B4CF-98B2F0F327A5}"/>
              </a:ext>
            </a:extLst>
          </p:cNvPr>
          <p:cNvGrpSpPr/>
          <p:nvPr/>
        </p:nvGrpSpPr>
        <p:grpSpPr>
          <a:xfrm>
            <a:off x="2904344" y="2733655"/>
            <a:ext cx="3961296" cy="1475841"/>
            <a:chOff x="3216128" y="4154492"/>
            <a:chExt cx="3961296" cy="1475841"/>
          </a:xfrm>
        </p:grpSpPr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9AD55F7-9574-0E40-8AD0-622836B3D7DA}"/>
                </a:ext>
              </a:extLst>
            </p:cNvPr>
            <p:cNvCxnSpPr/>
            <p:nvPr/>
          </p:nvCxnSpPr>
          <p:spPr>
            <a:xfrm>
              <a:off x="3216984" y="4154492"/>
              <a:ext cx="0" cy="1470844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ED8F8A0-AE30-C74B-85BD-8810E3A978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6984" y="5625336"/>
              <a:ext cx="396044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7E8D0D0B-3F15-AA4C-A47A-3C977D891B07}"/>
                </a:ext>
              </a:extLst>
            </p:cNvPr>
            <p:cNvSpPr/>
            <p:nvPr/>
          </p:nvSpPr>
          <p:spPr>
            <a:xfrm>
              <a:off x="3216128" y="4291106"/>
              <a:ext cx="3836606" cy="1339227"/>
            </a:xfrm>
            <a:custGeom>
              <a:avLst/>
              <a:gdLst>
                <a:gd name="connsiteX0" fmla="*/ 11082 w 3838015"/>
                <a:gd name="connsiteY0" fmla="*/ 0 h 1388533"/>
                <a:gd name="connsiteX1" fmla="*/ 11082 w 3838015"/>
                <a:gd name="connsiteY1" fmla="*/ 1388533 h 1388533"/>
                <a:gd name="connsiteX2" fmla="*/ 3838015 w 3838015"/>
                <a:gd name="connsiteY2" fmla="*/ 1380067 h 1388533"/>
                <a:gd name="connsiteX3" fmla="*/ 3838015 w 3838015"/>
                <a:gd name="connsiteY3" fmla="*/ 1295400 h 1388533"/>
                <a:gd name="connsiteX4" fmla="*/ 3838015 w 3838015"/>
                <a:gd name="connsiteY4" fmla="*/ 1295400 h 1388533"/>
                <a:gd name="connsiteX5" fmla="*/ 3770282 w 3838015"/>
                <a:gd name="connsiteY5" fmla="*/ 1261533 h 1388533"/>
                <a:gd name="connsiteX6" fmla="*/ 3719482 w 3838015"/>
                <a:gd name="connsiteY6" fmla="*/ 1244600 h 1388533"/>
                <a:gd name="connsiteX7" fmla="*/ 3694082 w 3838015"/>
                <a:gd name="connsiteY7" fmla="*/ 1236133 h 1388533"/>
                <a:gd name="connsiteX8" fmla="*/ 3668682 w 3838015"/>
                <a:gd name="connsiteY8" fmla="*/ 1227667 h 1388533"/>
                <a:gd name="connsiteX9" fmla="*/ 3643282 w 3838015"/>
                <a:gd name="connsiteY9" fmla="*/ 1219200 h 1388533"/>
                <a:gd name="connsiteX10" fmla="*/ 3584015 w 3838015"/>
                <a:gd name="connsiteY10" fmla="*/ 1210733 h 1388533"/>
                <a:gd name="connsiteX11" fmla="*/ 3389282 w 3838015"/>
                <a:gd name="connsiteY11" fmla="*/ 1202267 h 1388533"/>
                <a:gd name="connsiteX12" fmla="*/ 3321549 w 3838015"/>
                <a:gd name="connsiteY12" fmla="*/ 1193800 h 1388533"/>
                <a:gd name="connsiteX13" fmla="*/ 3245349 w 3838015"/>
                <a:gd name="connsiteY13" fmla="*/ 1185333 h 1388533"/>
                <a:gd name="connsiteX14" fmla="*/ 3194549 w 3838015"/>
                <a:gd name="connsiteY14" fmla="*/ 1168400 h 1388533"/>
                <a:gd name="connsiteX15" fmla="*/ 3143749 w 3838015"/>
                <a:gd name="connsiteY15" fmla="*/ 1159933 h 1388533"/>
                <a:gd name="connsiteX16" fmla="*/ 3092949 w 3838015"/>
                <a:gd name="connsiteY16" fmla="*/ 1143000 h 1388533"/>
                <a:gd name="connsiteX17" fmla="*/ 3033682 w 3838015"/>
                <a:gd name="connsiteY17" fmla="*/ 1126067 h 1388533"/>
                <a:gd name="connsiteX18" fmla="*/ 2982882 w 3838015"/>
                <a:gd name="connsiteY18" fmla="*/ 1100667 h 1388533"/>
                <a:gd name="connsiteX19" fmla="*/ 2906682 w 3838015"/>
                <a:gd name="connsiteY19" fmla="*/ 1066800 h 1388533"/>
                <a:gd name="connsiteX20" fmla="*/ 2855882 w 3838015"/>
                <a:gd name="connsiteY20" fmla="*/ 1049867 h 1388533"/>
                <a:gd name="connsiteX21" fmla="*/ 2830482 w 3838015"/>
                <a:gd name="connsiteY21" fmla="*/ 1041400 h 1388533"/>
                <a:gd name="connsiteX22" fmla="*/ 2779682 w 3838015"/>
                <a:gd name="connsiteY22" fmla="*/ 1016000 h 1388533"/>
                <a:gd name="connsiteX23" fmla="*/ 2754282 w 3838015"/>
                <a:gd name="connsiteY23" fmla="*/ 999067 h 1388533"/>
                <a:gd name="connsiteX24" fmla="*/ 2703482 w 3838015"/>
                <a:gd name="connsiteY24" fmla="*/ 982133 h 1388533"/>
                <a:gd name="connsiteX25" fmla="*/ 2652682 w 3838015"/>
                <a:gd name="connsiteY25" fmla="*/ 965200 h 1388533"/>
                <a:gd name="connsiteX26" fmla="*/ 2601882 w 3838015"/>
                <a:gd name="connsiteY26" fmla="*/ 948267 h 1388533"/>
                <a:gd name="connsiteX27" fmla="*/ 2576482 w 3838015"/>
                <a:gd name="connsiteY27" fmla="*/ 939800 h 1388533"/>
                <a:gd name="connsiteX28" fmla="*/ 2508749 w 3838015"/>
                <a:gd name="connsiteY28" fmla="*/ 922867 h 1388533"/>
                <a:gd name="connsiteX29" fmla="*/ 2483349 w 3838015"/>
                <a:gd name="connsiteY29" fmla="*/ 914400 h 1388533"/>
                <a:gd name="connsiteX30" fmla="*/ 2432549 w 3838015"/>
                <a:gd name="connsiteY30" fmla="*/ 905933 h 1388533"/>
                <a:gd name="connsiteX31" fmla="*/ 2407149 w 3838015"/>
                <a:gd name="connsiteY31" fmla="*/ 897467 h 1388533"/>
                <a:gd name="connsiteX32" fmla="*/ 2246282 w 3838015"/>
                <a:gd name="connsiteY32" fmla="*/ 872067 h 1388533"/>
                <a:gd name="connsiteX33" fmla="*/ 2203949 w 3838015"/>
                <a:gd name="connsiteY33" fmla="*/ 863600 h 1388533"/>
                <a:gd name="connsiteX34" fmla="*/ 2068482 w 3838015"/>
                <a:gd name="connsiteY34" fmla="*/ 846667 h 1388533"/>
                <a:gd name="connsiteX35" fmla="*/ 2000749 w 3838015"/>
                <a:gd name="connsiteY35" fmla="*/ 829733 h 1388533"/>
                <a:gd name="connsiteX36" fmla="*/ 1949949 w 3838015"/>
                <a:gd name="connsiteY36" fmla="*/ 812800 h 1388533"/>
                <a:gd name="connsiteX37" fmla="*/ 1865282 w 3838015"/>
                <a:gd name="connsiteY37" fmla="*/ 787400 h 1388533"/>
                <a:gd name="connsiteX38" fmla="*/ 1831415 w 3838015"/>
                <a:gd name="connsiteY38" fmla="*/ 770467 h 1388533"/>
                <a:gd name="connsiteX39" fmla="*/ 1806015 w 3838015"/>
                <a:gd name="connsiteY39" fmla="*/ 762000 h 1388533"/>
                <a:gd name="connsiteX40" fmla="*/ 1780615 w 3838015"/>
                <a:gd name="connsiteY40" fmla="*/ 745067 h 1388533"/>
                <a:gd name="connsiteX41" fmla="*/ 1755215 w 3838015"/>
                <a:gd name="connsiteY41" fmla="*/ 736600 h 1388533"/>
                <a:gd name="connsiteX42" fmla="*/ 1729815 w 3838015"/>
                <a:gd name="connsiteY42" fmla="*/ 719667 h 1388533"/>
                <a:gd name="connsiteX43" fmla="*/ 1695949 w 3838015"/>
                <a:gd name="connsiteY43" fmla="*/ 702733 h 1388533"/>
                <a:gd name="connsiteX44" fmla="*/ 1619749 w 3838015"/>
                <a:gd name="connsiteY44" fmla="*/ 660400 h 1388533"/>
                <a:gd name="connsiteX45" fmla="*/ 1560482 w 3838015"/>
                <a:gd name="connsiteY45" fmla="*/ 618067 h 1388533"/>
                <a:gd name="connsiteX46" fmla="*/ 1509682 w 3838015"/>
                <a:gd name="connsiteY46" fmla="*/ 592667 h 1388533"/>
                <a:gd name="connsiteX47" fmla="*/ 1484282 w 3838015"/>
                <a:gd name="connsiteY47" fmla="*/ 575733 h 1388533"/>
                <a:gd name="connsiteX48" fmla="*/ 1433482 w 3838015"/>
                <a:gd name="connsiteY48" fmla="*/ 558800 h 1388533"/>
                <a:gd name="connsiteX49" fmla="*/ 1408082 w 3838015"/>
                <a:gd name="connsiteY49" fmla="*/ 541867 h 1388533"/>
                <a:gd name="connsiteX50" fmla="*/ 1357282 w 3838015"/>
                <a:gd name="connsiteY50" fmla="*/ 524933 h 1388533"/>
                <a:gd name="connsiteX51" fmla="*/ 1272615 w 3838015"/>
                <a:gd name="connsiteY51" fmla="*/ 508000 h 1388533"/>
                <a:gd name="connsiteX52" fmla="*/ 1077882 w 3838015"/>
                <a:gd name="connsiteY52" fmla="*/ 491067 h 1388533"/>
                <a:gd name="connsiteX53" fmla="*/ 984749 w 3838015"/>
                <a:gd name="connsiteY53" fmla="*/ 474133 h 1388533"/>
                <a:gd name="connsiteX54" fmla="*/ 959349 w 3838015"/>
                <a:gd name="connsiteY54" fmla="*/ 465667 h 1388533"/>
                <a:gd name="connsiteX55" fmla="*/ 883149 w 3838015"/>
                <a:gd name="connsiteY55" fmla="*/ 448733 h 1388533"/>
                <a:gd name="connsiteX56" fmla="*/ 798482 w 3838015"/>
                <a:gd name="connsiteY56" fmla="*/ 423333 h 1388533"/>
                <a:gd name="connsiteX57" fmla="*/ 773082 w 3838015"/>
                <a:gd name="connsiteY57" fmla="*/ 414867 h 1388533"/>
                <a:gd name="connsiteX58" fmla="*/ 705349 w 3838015"/>
                <a:gd name="connsiteY58" fmla="*/ 389467 h 1388533"/>
                <a:gd name="connsiteX59" fmla="*/ 688415 w 3838015"/>
                <a:gd name="connsiteY59" fmla="*/ 372533 h 1388533"/>
                <a:gd name="connsiteX60" fmla="*/ 637615 w 3838015"/>
                <a:gd name="connsiteY60" fmla="*/ 355600 h 1388533"/>
                <a:gd name="connsiteX61" fmla="*/ 612215 w 3838015"/>
                <a:gd name="connsiteY61" fmla="*/ 338667 h 1388533"/>
                <a:gd name="connsiteX62" fmla="*/ 561415 w 3838015"/>
                <a:gd name="connsiteY62" fmla="*/ 321733 h 1388533"/>
                <a:gd name="connsiteX63" fmla="*/ 536015 w 3838015"/>
                <a:gd name="connsiteY63" fmla="*/ 304800 h 1388533"/>
                <a:gd name="connsiteX64" fmla="*/ 502149 w 3838015"/>
                <a:gd name="connsiteY64" fmla="*/ 296333 h 1388533"/>
                <a:gd name="connsiteX65" fmla="*/ 341282 w 3838015"/>
                <a:gd name="connsiteY65" fmla="*/ 270933 h 1388533"/>
                <a:gd name="connsiteX66" fmla="*/ 273549 w 3838015"/>
                <a:gd name="connsiteY66" fmla="*/ 254000 h 1388533"/>
                <a:gd name="connsiteX67" fmla="*/ 222749 w 3838015"/>
                <a:gd name="connsiteY67" fmla="*/ 237067 h 1388533"/>
                <a:gd name="connsiteX68" fmla="*/ 205815 w 3838015"/>
                <a:gd name="connsiteY68" fmla="*/ 220133 h 1388533"/>
                <a:gd name="connsiteX69" fmla="*/ 180415 w 3838015"/>
                <a:gd name="connsiteY69" fmla="*/ 203200 h 1388533"/>
                <a:gd name="connsiteX70" fmla="*/ 163482 w 3838015"/>
                <a:gd name="connsiteY70" fmla="*/ 177800 h 1388533"/>
                <a:gd name="connsiteX71" fmla="*/ 138082 w 3838015"/>
                <a:gd name="connsiteY71" fmla="*/ 160867 h 1388533"/>
                <a:gd name="connsiteX72" fmla="*/ 104215 w 3838015"/>
                <a:gd name="connsiteY72" fmla="*/ 127000 h 1388533"/>
                <a:gd name="connsiteX73" fmla="*/ 78815 w 3838015"/>
                <a:gd name="connsiteY73" fmla="*/ 110067 h 1388533"/>
                <a:gd name="connsiteX74" fmla="*/ 36482 w 3838015"/>
                <a:gd name="connsiteY74" fmla="*/ 76200 h 1388533"/>
                <a:gd name="connsiteX75" fmla="*/ 11082 w 3838015"/>
                <a:gd name="connsiteY75" fmla="*/ 67733 h 1388533"/>
                <a:gd name="connsiteX76" fmla="*/ 11082 w 3838015"/>
                <a:gd name="connsiteY76" fmla="*/ 0 h 1388533"/>
                <a:gd name="connsiteX0" fmla="*/ 14156 w 3836606"/>
                <a:gd name="connsiteY0" fmla="*/ 0 h 1339227"/>
                <a:gd name="connsiteX1" fmla="*/ 9673 w 3836606"/>
                <a:gd name="connsiteY1" fmla="*/ 1339227 h 1339227"/>
                <a:gd name="connsiteX2" fmla="*/ 3836606 w 3836606"/>
                <a:gd name="connsiteY2" fmla="*/ 1330761 h 1339227"/>
                <a:gd name="connsiteX3" fmla="*/ 3836606 w 3836606"/>
                <a:gd name="connsiteY3" fmla="*/ 1246094 h 1339227"/>
                <a:gd name="connsiteX4" fmla="*/ 3836606 w 3836606"/>
                <a:gd name="connsiteY4" fmla="*/ 1246094 h 1339227"/>
                <a:gd name="connsiteX5" fmla="*/ 3768873 w 3836606"/>
                <a:gd name="connsiteY5" fmla="*/ 1212227 h 1339227"/>
                <a:gd name="connsiteX6" fmla="*/ 3718073 w 3836606"/>
                <a:gd name="connsiteY6" fmla="*/ 1195294 h 1339227"/>
                <a:gd name="connsiteX7" fmla="*/ 3692673 w 3836606"/>
                <a:gd name="connsiteY7" fmla="*/ 1186827 h 1339227"/>
                <a:gd name="connsiteX8" fmla="*/ 3667273 w 3836606"/>
                <a:gd name="connsiteY8" fmla="*/ 1178361 h 1339227"/>
                <a:gd name="connsiteX9" fmla="*/ 3641873 w 3836606"/>
                <a:gd name="connsiteY9" fmla="*/ 1169894 h 1339227"/>
                <a:gd name="connsiteX10" fmla="*/ 3582606 w 3836606"/>
                <a:gd name="connsiteY10" fmla="*/ 1161427 h 1339227"/>
                <a:gd name="connsiteX11" fmla="*/ 3387873 w 3836606"/>
                <a:gd name="connsiteY11" fmla="*/ 1152961 h 1339227"/>
                <a:gd name="connsiteX12" fmla="*/ 3320140 w 3836606"/>
                <a:gd name="connsiteY12" fmla="*/ 1144494 h 1339227"/>
                <a:gd name="connsiteX13" fmla="*/ 3243940 w 3836606"/>
                <a:gd name="connsiteY13" fmla="*/ 1136027 h 1339227"/>
                <a:gd name="connsiteX14" fmla="*/ 3193140 w 3836606"/>
                <a:gd name="connsiteY14" fmla="*/ 1119094 h 1339227"/>
                <a:gd name="connsiteX15" fmla="*/ 3142340 w 3836606"/>
                <a:gd name="connsiteY15" fmla="*/ 1110627 h 1339227"/>
                <a:gd name="connsiteX16" fmla="*/ 3091540 w 3836606"/>
                <a:gd name="connsiteY16" fmla="*/ 1093694 h 1339227"/>
                <a:gd name="connsiteX17" fmla="*/ 3032273 w 3836606"/>
                <a:gd name="connsiteY17" fmla="*/ 1076761 h 1339227"/>
                <a:gd name="connsiteX18" fmla="*/ 2981473 w 3836606"/>
                <a:gd name="connsiteY18" fmla="*/ 1051361 h 1339227"/>
                <a:gd name="connsiteX19" fmla="*/ 2905273 w 3836606"/>
                <a:gd name="connsiteY19" fmla="*/ 1017494 h 1339227"/>
                <a:gd name="connsiteX20" fmla="*/ 2854473 w 3836606"/>
                <a:gd name="connsiteY20" fmla="*/ 1000561 h 1339227"/>
                <a:gd name="connsiteX21" fmla="*/ 2829073 w 3836606"/>
                <a:gd name="connsiteY21" fmla="*/ 992094 h 1339227"/>
                <a:gd name="connsiteX22" fmla="*/ 2778273 w 3836606"/>
                <a:gd name="connsiteY22" fmla="*/ 966694 h 1339227"/>
                <a:gd name="connsiteX23" fmla="*/ 2752873 w 3836606"/>
                <a:gd name="connsiteY23" fmla="*/ 949761 h 1339227"/>
                <a:gd name="connsiteX24" fmla="*/ 2702073 w 3836606"/>
                <a:gd name="connsiteY24" fmla="*/ 932827 h 1339227"/>
                <a:gd name="connsiteX25" fmla="*/ 2651273 w 3836606"/>
                <a:gd name="connsiteY25" fmla="*/ 915894 h 1339227"/>
                <a:gd name="connsiteX26" fmla="*/ 2600473 w 3836606"/>
                <a:gd name="connsiteY26" fmla="*/ 898961 h 1339227"/>
                <a:gd name="connsiteX27" fmla="*/ 2575073 w 3836606"/>
                <a:gd name="connsiteY27" fmla="*/ 890494 h 1339227"/>
                <a:gd name="connsiteX28" fmla="*/ 2507340 w 3836606"/>
                <a:gd name="connsiteY28" fmla="*/ 873561 h 1339227"/>
                <a:gd name="connsiteX29" fmla="*/ 2481940 w 3836606"/>
                <a:gd name="connsiteY29" fmla="*/ 865094 h 1339227"/>
                <a:gd name="connsiteX30" fmla="*/ 2431140 w 3836606"/>
                <a:gd name="connsiteY30" fmla="*/ 856627 h 1339227"/>
                <a:gd name="connsiteX31" fmla="*/ 2405740 w 3836606"/>
                <a:gd name="connsiteY31" fmla="*/ 848161 h 1339227"/>
                <a:gd name="connsiteX32" fmla="*/ 2244873 w 3836606"/>
                <a:gd name="connsiteY32" fmla="*/ 822761 h 1339227"/>
                <a:gd name="connsiteX33" fmla="*/ 2202540 w 3836606"/>
                <a:gd name="connsiteY33" fmla="*/ 814294 h 1339227"/>
                <a:gd name="connsiteX34" fmla="*/ 2067073 w 3836606"/>
                <a:gd name="connsiteY34" fmla="*/ 797361 h 1339227"/>
                <a:gd name="connsiteX35" fmla="*/ 1999340 w 3836606"/>
                <a:gd name="connsiteY35" fmla="*/ 780427 h 1339227"/>
                <a:gd name="connsiteX36" fmla="*/ 1948540 w 3836606"/>
                <a:gd name="connsiteY36" fmla="*/ 763494 h 1339227"/>
                <a:gd name="connsiteX37" fmla="*/ 1863873 w 3836606"/>
                <a:gd name="connsiteY37" fmla="*/ 738094 h 1339227"/>
                <a:gd name="connsiteX38" fmla="*/ 1830006 w 3836606"/>
                <a:gd name="connsiteY38" fmla="*/ 721161 h 1339227"/>
                <a:gd name="connsiteX39" fmla="*/ 1804606 w 3836606"/>
                <a:gd name="connsiteY39" fmla="*/ 712694 h 1339227"/>
                <a:gd name="connsiteX40" fmla="*/ 1779206 w 3836606"/>
                <a:gd name="connsiteY40" fmla="*/ 695761 h 1339227"/>
                <a:gd name="connsiteX41" fmla="*/ 1753806 w 3836606"/>
                <a:gd name="connsiteY41" fmla="*/ 687294 h 1339227"/>
                <a:gd name="connsiteX42" fmla="*/ 1728406 w 3836606"/>
                <a:gd name="connsiteY42" fmla="*/ 670361 h 1339227"/>
                <a:gd name="connsiteX43" fmla="*/ 1694540 w 3836606"/>
                <a:gd name="connsiteY43" fmla="*/ 653427 h 1339227"/>
                <a:gd name="connsiteX44" fmla="*/ 1618340 w 3836606"/>
                <a:gd name="connsiteY44" fmla="*/ 611094 h 1339227"/>
                <a:gd name="connsiteX45" fmla="*/ 1559073 w 3836606"/>
                <a:gd name="connsiteY45" fmla="*/ 568761 h 1339227"/>
                <a:gd name="connsiteX46" fmla="*/ 1508273 w 3836606"/>
                <a:gd name="connsiteY46" fmla="*/ 543361 h 1339227"/>
                <a:gd name="connsiteX47" fmla="*/ 1482873 w 3836606"/>
                <a:gd name="connsiteY47" fmla="*/ 526427 h 1339227"/>
                <a:gd name="connsiteX48" fmla="*/ 1432073 w 3836606"/>
                <a:gd name="connsiteY48" fmla="*/ 509494 h 1339227"/>
                <a:gd name="connsiteX49" fmla="*/ 1406673 w 3836606"/>
                <a:gd name="connsiteY49" fmla="*/ 492561 h 1339227"/>
                <a:gd name="connsiteX50" fmla="*/ 1355873 w 3836606"/>
                <a:gd name="connsiteY50" fmla="*/ 475627 h 1339227"/>
                <a:gd name="connsiteX51" fmla="*/ 1271206 w 3836606"/>
                <a:gd name="connsiteY51" fmla="*/ 458694 h 1339227"/>
                <a:gd name="connsiteX52" fmla="*/ 1076473 w 3836606"/>
                <a:gd name="connsiteY52" fmla="*/ 441761 h 1339227"/>
                <a:gd name="connsiteX53" fmla="*/ 983340 w 3836606"/>
                <a:gd name="connsiteY53" fmla="*/ 424827 h 1339227"/>
                <a:gd name="connsiteX54" fmla="*/ 957940 w 3836606"/>
                <a:gd name="connsiteY54" fmla="*/ 416361 h 1339227"/>
                <a:gd name="connsiteX55" fmla="*/ 881740 w 3836606"/>
                <a:gd name="connsiteY55" fmla="*/ 399427 h 1339227"/>
                <a:gd name="connsiteX56" fmla="*/ 797073 w 3836606"/>
                <a:gd name="connsiteY56" fmla="*/ 374027 h 1339227"/>
                <a:gd name="connsiteX57" fmla="*/ 771673 w 3836606"/>
                <a:gd name="connsiteY57" fmla="*/ 365561 h 1339227"/>
                <a:gd name="connsiteX58" fmla="*/ 703940 w 3836606"/>
                <a:gd name="connsiteY58" fmla="*/ 340161 h 1339227"/>
                <a:gd name="connsiteX59" fmla="*/ 687006 w 3836606"/>
                <a:gd name="connsiteY59" fmla="*/ 323227 h 1339227"/>
                <a:gd name="connsiteX60" fmla="*/ 636206 w 3836606"/>
                <a:gd name="connsiteY60" fmla="*/ 306294 h 1339227"/>
                <a:gd name="connsiteX61" fmla="*/ 610806 w 3836606"/>
                <a:gd name="connsiteY61" fmla="*/ 289361 h 1339227"/>
                <a:gd name="connsiteX62" fmla="*/ 560006 w 3836606"/>
                <a:gd name="connsiteY62" fmla="*/ 272427 h 1339227"/>
                <a:gd name="connsiteX63" fmla="*/ 534606 w 3836606"/>
                <a:gd name="connsiteY63" fmla="*/ 255494 h 1339227"/>
                <a:gd name="connsiteX64" fmla="*/ 500740 w 3836606"/>
                <a:gd name="connsiteY64" fmla="*/ 247027 h 1339227"/>
                <a:gd name="connsiteX65" fmla="*/ 339873 w 3836606"/>
                <a:gd name="connsiteY65" fmla="*/ 221627 h 1339227"/>
                <a:gd name="connsiteX66" fmla="*/ 272140 w 3836606"/>
                <a:gd name="connsiteY66" fmla="*/ 204694 h 1339227"/>
                <a:gd name="connsiteX67" fmla="*/ 221340 w 3836606"/>
                <a:gd name="connsiteY67" fmla="*/ 187761 h 1339227"/>
                <a:gd name="connsiteX68" fmla="*/ 204406 w 3836606"/>
                <a:gd name="connsiteY68" fmla="*/ 170827 h 1339227"/>
                <a:gd name="connsiteX69" fmla="*/ 179006 w 3836606"/>
                <a:gd name="connsiteY69" fmla="*/ 153894 h 1339227"/>
                <a:gd name="connsiteX70" fmla="*/ 162073 w 3836606"/>
                <a:gd name="connsiteY70" fmla="*/ 128494 h 1339227"/>
                <a:gd name="connsiteX71" fmla="*/ 136673 w 3836606"/>
                <a:gd name="connsiteY71" fmla="*/ 111561 h 1339227"/>
                <a:gd name="connsiteX72" fmla="*/ 102806 w 3836606"/>
                <a:gd name="connsiteY72" fmla="*/ 77694 h 1339227"/>
                <a:gd name="connsiteX73" fmla="*/ 77406 w 3836606"/>
                <a:gd name="connsiteY73" fmla="*/ 60761 h 1339227"/>
                <a:gd name="connsiteX74" fmla="*/ 35073 w 3836606"/>
                <a:gd name="connsiteY74" fmla="*/ 26894 h 1339227"/>
                <a:gd name="connsiteX75" fmla="*/ 9673 w 3836606"/>
                <a:gd name="connsiteY75" fmla="*/ 18427 h 1339227"/>
                <a:gd name="connsiteX76" fmla="*/ 14156 w 3836606"/>
                <a:gd name="connsiteY76" fmla="*/ 0 h 133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836606" h="1339227">
                  <a:moveTo>
                    <a:pt x="14156" y="0"/>
                  </a:moveTo>
                  <a:cubicBezTo>
                    <a:pt x="12662" y="446409"/>
                    <a:pt x="11167" y="892818"/>
                    <a:pt x="9673" y="1339227"/>
                  </a:cubicBezTo>
                  <a:lnTo>
                    <a:pt x="3836606" y="1330761"/>
                  </a:lnTo>
                  <a:lnTo>
                    <a:pt x="3836606" y="1246094"/>
                  </a:lnTo>
                  <a:lnTo>
                    <a:pt x="3836606" y="1246094"/>
                  </a:lnTo>
                  <a:cubicBezTo>
                    <a:pt x="3814028" y="1234805"/>
                    <a:pt x="3792075" y="1222171"/>
                    <a:pt x="3768873" y="1212227"/>
                  </a:cubicBezTo>
                  <a:cubicBezTo>
                    <a:pt x="3752467" y="1205196"/>
                    <a:pt x="3735006" y="1200938"/>
                    <a:pt x="3718073" y="1195294"/>
                  </a:cubicBezTo>
                  <a:lnTo>
                    <a:pt x="3692673" y="1186827"/>
                  </a:lnTo>
                  <a:lnTo>
                    <a:pt x="3667273" y="1178361"/>
                  </a:lnTo>
                  <a:cubicBezTo>
                    <a:pt x="3658806" y="1175539"/>
                    <a:pt x="3650708" y="1171156"/>
                    <a:pt x="3641873" y="1169894"/>
                  </a:cubicBezTo>
                  <a:cubicBezTo>
                    <a:pt x="3622117" y="1167072"/>
                    <a:pt x="3602518" y="1162754"/>
                    <a:pt x="3582606" y="1161427"/>
                  </a:cubicBezTo>
                  <a:cubicBezTo>
                    <a:pt x="3517778" y="1157105"/>
                    <a:pt x="3452784" y="1155783"/>
                    <a:pt x="3387873" y="1152961"/>
                  </a:cubicBezTo>
                  <a:lnTo>
                    <a:pt x="3320140" y="1144494"/>
                  </a:lnTo>
                  <a:cubicBezTo>
                    <a:pt x="3294759" y="1141508"/>
                    <a:pt x="3269000" y="1141039"/>
                    <a:pt x="3243940" y="1136027"/>
                  </a:cubicBezTo>
                  <a:cubicBezTo>
                    <a:pt x="3226437" y="1132526"/>
                    <a:pt x="3210746" y="1122029"/>
                    <a:pt x="3193140" y="1119094"/>
                  </a:cubicBezTo>
                  <a:cubicBezTo>
                    <a:pt x="3176207" y="1116272"/>
                    <a:pt x="3158994" y="1114791"/>
                    <a:pt x="3142340" y="1110627"/>
                  </a:cubicBezTo>
                  <a:cubicBezTo>
                    <a:pt x="3125024" y="1106298"/>
                    <a:pt x="3108856" y="1098023"/>
                    <a:pt x="3091540" y="1093694"/>
                  </a:cubicBezTo>
                  <a:cubicBezTo>
                    <a:pt x="3049015" y="1083062"/>
                    <a:pt x="3068712" y="1088907"/>
                    <a:pt x="3032273" y="1076761"/>
                  </a:cubicBezTo>
                  <a:cubicBezTo>
                    <a:pt x="2959479" y="1028230"/>
                    <a:pt x="3051580" y="1086415"/>
                    <a:pt x="2981473" y="1051361"/>
                  </a:cubicBezTo>
                  <a:cubicBezTo>
                    <a:pt x="2900963" y="1011106"/>
                    <a:pt x="3036345" y="1061185"/>
                    <a:pt x="2905273" y="1017494"/>
                  </a:cubicBezTo>
                  <a:lnTo>
                    <a:pt x="2854473" y="1000561"/>
                  </a:lnTo>
                  <a:cubicBezTo>
                    <a:pt x="2846006" y="997739"/>
                    <a:pt x="2836499" y="997044"/>
                    <a:pt x="2829073" y="992094"/>
                  </a:cubicBezTo>
                  <a:cubicBezTo>
                    <a:pt x="2756281" y="943567"/>
                    <a:pt x="2848380" y="1001747"/>
                    <a:pt x="2778273" y="966694"/>
                  </a:cubicBezTo>
                  <a:cubicBezTo>
                    <a:pt x="2769172" y="962143"/>
                    <a:pt x="2762172" y="953894"/>
                    <a:pt x="2752873" y="949761"/>
                  </a:cubicBezTo>
                  <a:cubicBezTo>
                    <a:pt x="2736562" y="942512"/>
                    <a:pt x="2719006" y="938471"/>
                    <a:pt x="2702073" y="932827"/>
                  </a:cubicBezTo>
                  <a:lnTo>
                    <a:pt x="2651273" y="915894"/>
                  </a:lnTo>
                  <a:lnTo>
                    <a:pt x="2600473" y="898961"/>
                  </a:lnTo>
                  <a:cubicBezTo>
                    <a:pt x="2592006" y="896139"/>
                    <a:pt x="2583731" y="892659"/>
                    <a:pt x="2575073" y="890494"/>
                  </a:cubicBezTo>
                  <a:cubicBezTo>
                    <a:pt x="2552495" y="884850"/>
                    <a:pt x="2529418" y="880921"/>
                    <a:pt x="2507340" y="873561"/>
                  </a:cubicBezTo>
                  <a:cubicBezTo>
                    <a:pt x="2498873" y="870739"/>
                    <a:pt x="2490652" y="867030"/>
                    <a:pt x="2481940" y="865094"/>
                  </a:cubicBezTo>
                  <a:cubicBezTo>
                    <a:pt x="2465182" y="861370"/>
                    <a:pt x="2447898" y="860351"/>
                    <a:pt x="2431140" y="856627"/>
                  </a:cubicBezTo>
                  <a:cubicBezTo>
                    <a:pt x="2422428" y="854691"/>
                    <a:pt x="2414491" y="849911"/>
                    <a:pt x="2405740" y="848161"/>
                  </a:cubicBezTo>
                  <a:cubicBezTo>
                    <a:pt x="2291071" y="825227"/>
                    <a:pt x="2334283" y="837662"/>
                    <a:pt x="2244873" y="822761"/>
                  </a:cubicBezTo>
                  <a:cubicBezTo>
                    <a:pt x="2230678" y="820395"/>
                    <a:pt x="2216786" y="816329"/>
                    <a:pt x="2202540" y="814294"/>
                  </a:cubicBezTo>
                  <a:cubicBezTo>
                    <a:pt x="2157490" y="807858"/>
                    <a:pt x="2067073" y="797361"/>
                    <a:pt x="2067073" y="797361"/>
                  </a:cubicBezTo>
                  <a:cubicBezTo>
                    <a:pt x="1990015" y="771674"/>
                    <a:pt x="2111706" y="811072"/>
                    <a:pt x="1999340" y="780427"/>
                  </a:cubicBezTo>
                  <a:cubicBezTo>
                    <a:pt x="1982120" y="775731"/>
                    <a:pt x="1965856" y="767823"/>
                    <a:pt x="1948540" y="763494"/>
                  </a:cubicBezTo>
                  <a:cubicBezTo>
                    <a:pt x="1924234" y="757417"/>
                    <a:pt x="1884484" y="748399"/>
                    <a:pt x="1863873" y="738094"/>
                  </a:cubicBezTo>
                  <a:cubicBezTo>
                    <a:pt x="1852584" y="732450"/>
                    <a:pt x="1841607" y="726133"/>
                    <a:pt x="1830006" y="721161"/>
                  </a:cubicBezTo>
                  <a:cubicBezTo>
                    <a:pt x="1821803" y="717645"/>
                    <a:pt x="1812588" y="716685"/>
                    <a:pt x="1804606" y="712694"/>
                  </a:cubicBezTo>
                  <a:cubicBezTo>
                    <a:pt x="1795505" y="708143"/>
                    <a:pt x="1788307" y="700312"/>
                    <a:pt x="1779206" y="695761"/>
                  </a:cubicBezTo>
                  <a:cubicBezTo>
                    <a:pt x="1771224" y="691770"/>
                    <a:pt x="1761788" y="691285"/>
                    <a:pt x="1753806" y="687294"/>
                  </a:cubicBezTo>
                  <a:cubicBezTo>
                    <a:pt x="1744705" y="682743"/>
                    <a:pt x="1737241" y="675410"/>
                    <a:pt x="1728406" y="670361"/>
                  </a:cubicBezTo>
                  <a:cubicBezTo>
                    <a:pt x="1717448" y="664099"/>
                    <a:pt x="1705363" y="659921"/>
                    <a:pt x="1694540" y="653427"/>
                  </a:cubicBezTo>
                  <a:cubicBezTo>
                    <a:pt x="1621761" y="609759"/>
                    <a:pt x="1669429" y="628124"/>
                    <a:pt x="1618340" y="611094"/>
                  </a:cubicBezTo>
                  <a:cubicBezTo>
                    <a:pt x="1578162" y="570916"/>
                    <a:pt x="1599619" y="582275"/>
                    <a:pt x="1559073" y="568761"/>
                  </a:cubicBezTo>
                  <a:cubicBezTo>
                    <a:pt x="1486279" y="520230"/>
                    <a:pt x="1578380" y="578415"/>
                    <a:pt x="1508273" y="543361"/>
                  </a:cubicBezTo>
                  <a:cubicBezTo>
                    <a:pt x="1499171" y="538810"/>
                    <a:pt x="1492172" y="530560"/>
                    <a:pt x="1482873" y="526427"/>
                  </a:cubicBezTo>
                  <a:cubicBezTo>
                    <a:pt x="1466562" y="519178"/>
                    <a:pt x="1446925" y="519395"/>
                    <a:pt x="1432073" y="509494"/>
                  </a:cubicBezTo>
                  <a:cubicBezTo>
                    <a:pt x="1423606" y="503850"/>
                    <a:pt x="1415972" y="496694"/>
                    <a:pt x="1406673" y="492561"/>
                  </a:cubicBezTo>
                  <a:cubicBezTo>
                    <a:pt x="1390362" y="485312"/>
                    <a:pt x="1373190" y="479956"/>
                    <a:pt x="1355873" y="475627"/>
                  </a:cubicBezTo>
                  <a:cubicBezTo>
                    <a:pt x="1310982" y="464405"/>
                    <a:pt x="1325178" y="466998"/>
                    <a:pt x="1271206" y="458694"/>
                  </a:cubicBezTo>
                  <a:cubicBezTo>
                    <a:pt x="1179667" y="444610"/>
                    <a:pt x="1203481" y="449698"/>
                    <a:pt x="1076473" y="441761"/>
                  </a:cubicBezTo>
                  <a:cubicBezTo>
                    <a:pt x="1053822" y="437986"/>
                    <a:pt x="1007012" y="430745"/>
                    <a:pt x="983340" y="424827"/>
                  </a:cubicBezTo>
                  <a:cubicBezTo>
                    <a:pt x="974682" y="422663"/>
                    <a:pt x="966521" y="418813"/>
                    <a:pt x="957940" y="416361"/>
                  </a:cubicBezTo>
                  <a:cubicBezTo>
                    <a:pt x="921804" y="406037"/>
                    <a:pt x="921025" y="408157"/>
                    <a:pt x="881740" y="399427"/>
                  </a:cubicBezTo>
                  <a:cubicBezTo>
                    <a:pt x="843339" y="390894"/>
                    <a:pt x="839305" y="388104"/>
                    <a:pt x="797073" y="374027"/>
                  </a:cubicBezTo>
                  <a:lnTo>
                    <a:pt x="771673" y="365561"/>
                  </a:lnTo>
                  <a:cubicBezTo>
                    <a:pt x="698791" y="316971"/>
                    <a:pt x="806467" y="384101"/>
                    <a:pt x="703940" y="340161"/>
                  </a:cubicBezTo>
                  <a:cubicBezTo>
                    <a:pt x="696603" y="337016"/>
                    <a:pt x="694146" y="326797"/>
                    <a:pt x="687006" y="323227"/>
                  </a:cubicBezTo>
                  <a:cubicBezTo>
                    <a:pt x="671041" y="315245"/>
                    <a:pt x="651058" y="316195"/>
                    <a:pt x="636206" y="306294"/>
                  </a:cubicBezTo>
                  <a:cubicBezTo>
                    <a:pt x="627739" y="300650"/>
                    <a:pt x="620105" y="293494"/>
                    <a:pt x="610806" y="289361"/>
                  </a:cubicBezTo>
                  <a:cubicBezTo>
                    <a:pt x="594495" y="282112"/>
                    <a:pt x="574858" y="282328"/>
                    <a:pt x="560006" y="272427"/>
                  </a:cubicBezTo>
                  <a:cubicBezTo>
                    <a:pt x="551539" y="266783"/>
                    <a:pt x="543959" y="259502"/>
                    <a:pt x="534606" y="255494"/>
                  </a:cubicBezTo>
                  <a:cubicBezTo>
                    <a:pt x="523911" y="250910"/>
                    <a:pt x="511885" y="250371"/>
                    <a:pt x="500740" y="247027"/>
                  </a:cubicBezTo>
                  <a:cubicBezTo>
                    <a:pt x="402227" y="217473"/>
                    <a:pt x="494132" y="233494"/>
                    <a:pt x="339873" y="221627"/>
                  </a:cubicBezTo>
                  <a:cubicBezTo>
                    <a:pt x="262791" y="195935"/>
                    <a:pt x="384546" y="235350"/>
                    <a:pt x="272140" y="204694"/>
                  </a:cubicBezTo>
                  <a:cubicBezTo>
                    <a:pt x="254920" y="199998"/>
                    <a:pt x="221340" y="187761"/>
                    <a:pt x="221340" y="187761"/>
                  </a:cubicBezTo>
                  <a:cubicBezTo>
                    <a:pt x="215695" y="182116"/>
                    <a:pt x="210640" y="175814"/>
                    <a:pt x="204406" y="170827"/>
                  </a:cubicBezTo>
                  <a:cubicBezTo>
                    <a:pt x="196460" y="164470"/>
                    <a:pt x="186201" y="161089"/>
                    <a:pt x="179006" y="153894"/>
                  </a:cubicBezTo>
                  <a:cubicBezTo>
                    <a:pt x="171811" y="146699"/>
                    <a:pt x="169268" y="135689"/>
                    <a:pt x="162073" y="128494"/>
                  </a:cubicBezTo>
                  <a:cubicBezTo>
                    <a:pt x="154878" y="121299"/>
                    <a:pt x="144399" y="118183"/>
                    <a:pt x="136673" y="111561"/>
                  </a:cubicBezTo>
                  <a:cubicBezTo>
                    <a:pt x="124551" y="101171"/>
                    <a:pt x="116090" y="86550"/>
                    <a:pt x="102806" y="77694"/>
                  </a:cubicBezTo>
                  <a:cubicBezTo>
                    <a:pt x="94339" y="72050"/>
                    <a:pt x="85352" y="67118"/>
                    <a:pt x="77406" y="60761"/>
                  </a:cubicBezTo>
                  <a:cubicBezTo>
                    <a:pt x="51153" y="39758"/>
                    <a:pt x="69824" y="44270"/>
                    <a:pt x="35073" y="26894"/>
                  </a:cubicBezTo>
                  <a:cubicBezTo>
                    <a:pt x="27091" y="22903"/>
                    <a:pt x="18140" y="21249"/>
                    <a:pt x="9673" y="18427"/>
                  </a:cubicBezTo>
                  <a:cubicBezTo>
                    <a:pt x="-10761" y="-12224"/>
                    <a:pt x="6325" y="46883"/>
                    <a:pt x="14156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103EA36E-977B-3E4A-9C65-CDC6E78ECE8C}"/>
              </a:ext>
            </a:extLst>
          </p:cNvPr>
          <p:cNvGrpSpPr/>
          <p:nvPr/>
        </p:nvGrpSpPr>
        <p:grpSpPr>
          <a:xfrm>
            <a:off x="7378520" y="2728658"/>
            <a:ext cx="3961296" cy="1475841"/>
            <a:chOff x="3216128" y="4154492"/>
            <a:chExt cx="3961296" cy="1475841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34F3B496-3FC8-B54D-BBEB-3273F732F402}"/>
                </a:ext>
              </a:extLst>
            </p:cNvPr>
            <p:cNvCxnSpPr/>
            <p:nvPr/>
          </p:nvCxnSpPr>
          <p:spPr>
            <a:xfrm>
              <a:off x="3216984" y="4154492"/>
              <a:ext cx="0" cy="1470844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E3A8657-7369-A64C-99AC-AFF5073FF4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6984" y="5625336"/>
              <a:ext cx="396044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29DB0F4-652B-024E-8F1F-D1F6A277704B}"/>
                </a:ext>
              </a:extLst>
            </p:cNvPr>
            <p:cNvSpPr/>
            <p:nvPr/>
          </p:nvSpPr>
          <p:spPr>
            <a:xfrm>
              <a:off x="3216128" y="4291106"/>
              <a:ext cx="3836606" cy="1339227"/>
            </a:xfrm>
            <a:custGeom>
              <a:avLst/>
              <a:gdLst>
                <a:gd name="connsiteX0" fmla="*/ 11082 w 3838015"/>
                <a:gd name="connsiteY0" fmla="*/ 0 h 1388533"/>
                <a:gd name="connsiteX1" fmla="*/ 11082 w 3838015"/>
                <a:gd name="connsiteY1" fmla="*/ 1388533 h 1388533"/>
                <a:gd name="connsiteX2" fmla="*/ 3838015 w 3838015"/>
                <a:gd name="connsiteY2" fmla="*/ 1380067 h 1388533"/>
                <a:gd name="connsiteX3" fmla="*/ 3838015 w 3838015"/>
                <a:gd name="connsiteY3" fmla="*/ 1295400 h 1388533"/>
                <a:gd name="connsiteX4" fmla="*/ 3838015 w 3838015"/>
                <a:gd name="connsiteY4" fmla="*/ 1295400 h 1388533"/>
                <a:gd name="connsiteX5" fmla="*/ 3770282 w 3838015"/>
                <a:gd name="connsiteY5" fmla="*/ 1261533 h 1388533"/>
                <a:gd name="connsiteX6" fmla="*/ 3719482 w 3838015"/>
                <a:gd name="connsiteY6" fmla="*/ 1244600 h 1388533"/>
                <a:gd name="connsiteX7" fmla="*/ 3694082 w 3838015"/>
                <a:gd name="connsiteY7" fmla="*/ 1236133 h 1388533"/>
                <a:gd name="connsiteX8" fmla="*/ 3668682 w 3838015"/>
                <a:gd name="connsiteY8" fmla="*/ 1227667 h 1388533"/>
                <a:gd name="connsiteX9" fmla="*/ 3643282 w 3838015"/>
                <a:gd name="connsiteY9" fmla="*/ 1219200 h 1388533"/>
                <a:gd name="connsiteX10" fmla="*/ 3584015 w 3838015"/>
                <a:gd name="connsiteY10" fmla="*/ 1210733 h 1388533"/>
                <a:gd name="connsiteX11" fmla="*/ 3389282 w 3838015"/>
                <a:gd name="connsiteY11" fmla="*/ 1202267 h 1388533"/>
                <a:gd name="connsiteX12" fmla="*/ 3321549 w 3838015"/>
                <a:gd name="connsiteY12" fmla="*/ 1193800 h 1388533"/>
                <a:gd name="connsiteX13" fmla="*/ 3245349 w 3838015"/>
                <a:gd name="connsiteY13" fmla="*/ 1185333 h 1388533"/>
                <a:gd name="connsiteX14" fmla="*/ 3194549 w 3838015"/>
                <a:gd name="connsiteY14" fmla="*/ 1168400 h 1388533"/>
                <a:gd name="connsiteX15" fmla="*/ 3143749 w 3838015"/>
                <a:gd name="connsiteY15" fmla="*/ 1159933 h 1388533"/>
                <a:gd name="connsiteX16" fmla="*/ 3092949 w 3838015"/>
                <a:gd name="connsiteY16" fmla="*/ 1143000 h 1388533"/>
                <a:gd name="connsiteX17" fmla="*/ 3033682 w 3838015"/>
                <a:gd name="connsiteY17" fmla="*/ 1126067 h 1388533"/>
                <a:gd name="connsiteX18" fmla="*/ 2982882 w 3838015"/>
                <a:gd name="connsiteY18" fmla="*/ 1100667 h 1388533"/>
                <a:gd name="connsiteX19" fmla="*/ 2906682 w 3838015"/>
                <a:gd name="connsiteY19" fmla="*/ 1066800 h 1388533"/>
                <a:gd name="connsiteX20" fmla="*/ 2855882 w 3838015"/>
                <a:gd name="connsiteY20" fmla="*/ 1049867 h 1388533"/>
                <a:gd name="connsiteX21" fmla="*/ 2830482 w 3838015"/>
                <a:gd name="connsiteY21" fmla="*/ 1041400 h 1388533"/>
                <a:gd name="connsiteX22" fmla="*/ 2779682 w 3838015"/>
                <a:gd name="connsiteY22" fmla="*/ 1016000 h 1388533"/>
                <a:gd name="connsiteX23" fmla="*/ 2754282 w 3838015"/>
                <a:gd name="connsiteY23" fmla="*/ 999067 h 1388533"/>
                <a:gd name="connsiteX24" fmla="*/ 2703482 w 3838015"/>
                <a:gd name="connsiteY24" fmla="*/ 982133 h 1388533"/>
                <a:gd name="connsiteX25" fmla="*/ 2652682 w 3838015"/>
                <a:gd name="connsiteY25" fmla="*/ 965200 h 1388533"/>
                <a:gd name="connsiteX26" fmla="*/ 2601882 w 3838015"/>
                <a:gd name="connsiteY26" fmla="*/ 948267 h 1388533"/>
                <a:gd name="connsiteX27" fmla="*/ 2576482 w 3838015"/>
                <a:gd name="connsiteY27" fmla="*/ 939800 h 1388533"/>
                <a:gd name="connsiteX28" fmla="*/ 2508749 w 3838015"/>
                <a:gd name="connsiteY28" fmla="*/ 922867 h 1388533"/>
                <a:gd name="connsiteX29" fmla="*/ 2483349 w 3838015"/>
                <a:gd name="connsiteY29" fmla="*/ 914400 h 1388533"/>
                <a:gd name="connsiteX30" fmla="*/ 2432549 w 3838015"/>
                <a:gd name="connsiteY30" fmla="*/ 905933 h 1388533"/>
                <a:gd name="connsiteX31" fmla="*/ 2407149 w 3838015"/>
                <a:gd name="connsiteY31" fmla="*/ 897467 h 1388533"/>
                <a:gd name="connsiteX32" fmla="*/ 2246282 w 3838015"/>
                <a:gd name="connsiteY32" fmla="*/ 872067 h 1388533"/>
                <a:gd name="connsiteX33" fmla="*/ 2203949 w 3838015"/>
                <a:gd name="connsiteY33" fmla="*/ 863600 h 1388533"/>
                <a:gd name="connsiteX34" fmla="*/ 2068482 w 3838015"/>
                <a:gd name="connsiteY34" fmla="*/ 846667 h 1388533"/>
                <a:gd name="connsiteX35" fmla="*/ 2000749 w 3838015"/>
                <a:gd name="connsiteY35" fmla="*/ 829733 h 1388533"/>
                <a:gd name="connsiteX36" fmla="*/ 1949949 w 3838015"/>
                <a:gd name="connsiteY36" fmla="*/ 812800 h 1388533"/>
                <a:gd name="connsiteX37" fmla="*/ 1865282 w 3838015"/>
                <a:gd name="connsiteY37" fmla="*/ 787400 h 1388533"/>
                <a:gd name="connsiteX38" fmla="*/ 1831415 w 3838015"/>
                <a:gd name="connsiteY38" fmla="*/ 770467 h 1388533"/>
                <a:gd name="connsiteX39" fmla="*/ 1806015 w 3838015"/>
                <a:gd name="connsiteY39" fmla="*/ 762000 h 1388533"/>
                <a:gd name="connsiteX40" fmla="*/ 1780615 w 3838015"/>
                <a:gd name="connsiteY40" fmla="*/ 745067 h 1388533"/>
                <a:gd name="connsiteX41" fmla="*/ 1755215 w 3838015"/>
                <a:gd name="connsiteY41" fmla="*/ 736600 h 1388533"/>
                <a:gd name="connsiteX42" fmla="*/ 1729815 w 3838015"/>
                <a:gd name="connsiteY42" fmla="*/ 719667 h 1388533"/>
                <a:gd name="connsiteX43" fmla="*/ 1695949 w 3838015"/>
                <a:gd name="connsiteY43" fmla="*/ 702733 h 1388533"/>
                <a:gd name="connsiteX44" fmla="*/ 1619749 w 3838015"/>
                <a:gd name="connsiteY44" fmla="*/ 660400 h 1388533"/>
                <a:gd name="connsiteX45" fmla="*/ 1560482 w 3838015"/>
                <a:gd name="connsiteY45" fmla="*/ 618067 h 1388533"/>
                <a:gd name="connsiteX46" fmla="*/ 1509682 w 3838015"/>
                <a:gd name="connsiteY46" fmla="*/ 592667 h 1388533"/>
                <a:gd name="connsiteX47" fmla="*/ 1484282 w 3838015"/>
                <a:gd name="connsiteY47" fmla="*/ 575733 h 1388533"/>
                <a:gd name="connsiteX48" fmla="*/ 1433482 w 3838015"/>
                <a:gd name="connsiteY48" fmla="*/ 558800 h 1388533"/>
                <a:gd name="connsiteX49" fmla="*/ 1408082 w 3838015"/>
                <a:gd name="connsiteY49" fmla="*/ 541867 h 1388533"/>
                <a:gd name="connsiteX50" fmla="*/ 1357282 w 3838015"/>
                <a:gd name="connsiteY50" fmla="*/ 524933 h 1388533"/>
                <a:gd name="connsiteX51" fmla="*/ 1272615 w 3838015"/>
                <a:gd name="connsiteY51" fmla="*/ 508000 h 1388533"/>
                <a:gd name="connsiteX52" fmla="*/ 1077882 w 3838015"/>
                <a:gd name="connsiteY52" fmla="*/ 491067 h 1388533"/>
                <a:gd name="connsiteX53" fmla="*/ 984749 w 3838015"/>
                <a:gd name="connsiteY53" fmla="*/ 474133 h 1388533"/>
                <a:gd name="connsiteX54" fmla="*/ 959349 w 3838015"/>
                <a:gd name="connsiteY54" fmla="*/ 465667 h 1388533"/>
                <a:gd name="connsiteX55" fmla="*/ 883149 w 3838015"/>
                <a:gd name="connsiteY55" fmla="*/ 448733 h 1388533"/>
                <a:gd name="connsiteX56" fmla="*/ 798482 w 3838015"/>
                <a:gd name="connsiteY56" fmla="*/ 423333 h 1388533"/>
                <a:gd name="connsiteX57" fmla="*/ 773082 w 3838015"/>
                <a:gd name="connsiteY57" fmla="*/ 414867 h 1388533"/>
                <a:gd name="connsiteX58" fmla="*/ 705349 w 3838015"/>
                <a:gd name="connsiteY58" fmla="*/ 389467 h 1388533"/>
                <a:gd name="connsiteX59" fmla="*/ 688415 w 3838015"/>
                <a:gd name="connsiteY59" fmla="*/ 372533 h 1388533"/>
                <a:gd name="connsiteX60" fmla="*/ 637615 w 3838015"/>
                <a:gd name="connsiteY60" fmla="*/ 355600 h 1388533"/>
                <a:gd name="connsiteX61" fmla="*/ 612215 w 3838015"/>
                <a:gd name="connsiteY61" fmla="*/ 338667 h 1388533"/>
                <a:gd name="connsiteX62" fmla="*/ 561415 w 3838015"/>
                <a:gd name="connsiteY62" fmla="*/ 321733 h 1388533"/>
                <a:gd name="connsiteX63" fmla="*/ 536015 w 3838015"/>
                <a:gd name="connsiteY63" fmla="*/ 304800 h 1388533"/>
                <a:gd name="connsiteX64" fmla="*/ 502149 w 3838015"/>
                <a:gd name="connsiteY64" fmla="*/ 296333 h 1388533"/>
                <a:gd name="connsiteX65" fmla="*/ 341282 w 3838015"/>
                <a:gd name="connsiteY65" fmla="*/ 270933 h 1388533"/>
                <a:gd name="connsiteX66" fmla="*/ 273549 w 3838015"/>
                <a:gd name="connsiteY66" fmla="*/ 254000 h 1388533"/>
                <a:gd name="connsiteX67" fmla="*/ 222749 w 3838015"/>
                <a:gd name="connsiteY67" fmla="*/ 237067 h 1388533"/>
                <a:gd name="connsiteX68" fmla="*/ 205815 w 3838015"/>
                <a:gd name="connsiteY68" fmla="*/ 220133 h 1388533"/>
                <a:gd name="connsiteX69" fmla="*/ 180415 w 3838015"/>
                <a:gd name="connsiteY69" fmla="*/ 203200 h 1388533"/>
                <a:gd name="connsiteX70" fmla="*/ 163482 w 3838015"/>
                <a:gd name="connsiteY70" fmla="*/ 177800 h 1388533"/>
                <a:gd name="connsiteX71" fmla="*/ 138082 w 3838015"/>
                <a:gd name="connsiteY71" fmla="*/ 160867 h 1388533"/>
                <a:gd name="connsiteX72" fmla="*/ 104215 w 3838015"/>
                <a:gd name="connsiteY72" fmla="*/ 127000 h 1388533"/>
                <a:gd name="connsiteX73" fmla="*/ 78815 w 3838015"/>
                <a:gd name="connsiteY73" fmla="*/ 110067 h 1388533"/>
                <a:gd name="connsiteX74" fmla="*/ 36482 w 3838015"/>
                <a:gd name="connsiteY74" fmla="*/ 76200 h 1388533"/>
                <a:gd name="connsiteX75" fmla="*/ 11082 w 3838015"/>
                <a:gd name="connsiteY75" fmla="*/ 67733 h 1388533"/>
                <a:gd name="connsiteX76" fmla="*/ 11082 w 3838015"/>
                <a:gd name="connsiteY76" fmla="*/ 0 h 1388533"/>
                <a:gd name="connsiteX0" fmla="*/ 14156 w 3836606"/>
                <a:gd name="connsiteY0" fmla="*/ 0 h 1339227"/>
                <a:gd name="connsiteX1" fmla="*/ 9673 w 3836606"/>
                <a:gd name="connsiteY1" fmla="*/ 1339227 h 1339227"/>
                <a:gd name="connsiteX2" fmla="*/ 3836606 w 3836606"/>
                <a:gd name="connsiteY2" fmla="*/ 1330761 h 1339227"/>
                <a:gd name="connsiteX3" fmla="*/ 3836606 w 3836606"/>
                <a:gd name="connsiteY3" fmla="*/ 1246094 h 1339227"/>
                <a:gd name="connsiteX4" fmla="*/ 3836606 w 3836606"/>
                <a:gd name="connsiteY4" fmla="*/ 1246094 h 1339227"/>
                <a:gd name="connsiteX5" fmla="*/ 3768873 w 3836606"/>
                <a:gd name="connsiteY5" fmla="*/ 1212227 h 1339227"/>
                <a:gd name="connsiteX6" fmla="*/ 3718073 w 3836606"/>
                <a:gd name="connsiteY6" fmla="*/ 1195294 h 1339227"/>
                <a:gd name="connsiteX7" fmla="*/ 3692673 w 3836606"/>
                <a:gd name="connsiteY7" fmla="*/ 1186827 h 1339227"/>
                <a:gd name="connsiteX8" fmla="*/ 3667273 w 3836606"/>
                <a:gd name="connsiteY8" fmla="*/ 1178361 h 1339227"/>
                <a:gd name="connsiteX9" fmla="*/ 3641873 w 3836606"/>
                <a:gd name="connsiteY9" fmla="*/ 1169894 h 1339227"/>
                <a:gd name="connsiteX10" fmla="*/ 3582606 w 3836606"/>
                <a:gd name="connsiteY10" fmla="*/ 1161427 h 1339227"/>
                <a:gd name="connsiteX11" fmla="*/ 3387873 w 3836606"/>
                <a:gd name="connsiteY11" fmla="*/ 1152961 h 1339227"/>
                <a:gd name="connsiteX12" fmla="*/ 3320140 w 3836606"/>
                <a:gd name="connsiteY12" fmla="*/ 1144494 h 1339227"/>
                <a:gd name="connsiteX13" fmla="*/ 3243940 w 3836606"/>
                <a:gd name="connsiteY13" fmla="*/ 1136027 h 1339227"/>
                <a:gd name="connsiteX14" fmla="*/ 3193140 w 3836606"/>
                <a:gd name="connsiteY14" fmla="*/ 1119094 h 1339227"/>
                <a:gd name="connsiteX15" fmla="*/ 3142340 w 3836606"/>
                <a:gd name="connsiteY15" fmla="*/ 1110627 h 1339227"/>
                <a:gd name="connsiteX16" fmla="*/ 3091540 w 3836606"/>
                <a:gd name="connsiteY16" fmla="*/ 1093694 h 1339227"/>
                <a:gd name="connsiteX17" fmla="*/ 3032273 w 3836606"/>
                <a:gd name="connsiteY17" fmla="*/ 1076761 h 1339227"/>
                <a:gd name="connsiteX18" fmla="*/ 2981473 w 3836606"/>
                <a:gd name="connsiteY18" fmla="*/ 1051361 h 1339227"/>
                <a:gd name="connsiteX19" fmla="*/ 2905273 w 3836606"/>
                <a:gd name="connsiteY19" fmla="*/ 1017494 h 1339227"/>
                <a:gd name="connsiteX20" fmla="*/ 2854473 w 3836606"/>
                <a:gd name="connsiteY20" fmla="*/ 1000561 h 1339227"/>
                <a:gd name="connsiteX21" fmla="*/ 2829073 w 3836606"/>
                <a:gd name="connsiteY21" fmla="*/ 992094 h 1339227"/>
                <a:gd name="connsiteX22" fmla="*/ 2778273 w 3836606"/>
                <a:gd name="connsiteY22" fmla="*/ 966694 h 1339227"/>
                <a:gd name="connsiteX23" fmla="*/ 2752873 w 3836606"/>
                <a:gd name="connsiteY23" fmla="*/ 949761 h 1339227"/>
                <a:gd name="connsiteX24" fmla="*/ 2702073 w 3836606"/>
                <a:gd name="connsiteY24" fmla="*/ 932827 h 1339227"/>
                <a:gd name="connsiteX25" fmla="*/ 2651273 w 3836606"/>
                <a:gd name="connsiteY25" fmla="*/ 915894 h 1339227"/>
                <a:gd name="connsiteX26" fmla="*/ 2600473 w 3836606"/>
                <a:gd name="connsiteY26" fmla="*/ 898961 h 1339227"/>
                <a:gd name="connsiteX27" fmla="*/ 2575073 w 3836606"/>
                <a:gd name="connsiteY27" fmla="*/ 890494 h 1339227"/>
                <a:gd name="connsiteX28" fmla="*/ 2507340 w 3836606"/>
                <a:gd name="connsiteY28" fmla="*/ 873561 h 1339227"/>
                <a:gd name="connsiteX29" fmla="*/ 2481940 w 3836606"/>
                <a:gd name="connsiteY29" fmla="*/ 865094 h 1339227"/>
                <a:gd name="connsiteX30" fmla="*/ 2431140 w 3836606"/>
                <a:gd name="connsiteY30" fmla="*/ 856627 h 1339227"/>
                <a:gd name="connsiteX31" fmla="*/ 2405740 w 3836606"/>
                <a:gd name="connsiteY31" fmla="*/ 848161 h 1339227"/>
                <a:gd name="connsiteX32" fmla="*/ 2244873 w 3836606"/>
                <a:gd name="connsiteY32" fmla="*/ 822761 h 1339227"/>
                <a:gd name="connsiteX33" fmla="*/ 2202540 w 3836606"/>
                <a:gd name="connsiteY33" fmla="*/ 814294 h 1339227"/>
                <a:gd name="connsiteX34" fmla="*/ 2067073 w 3836606"/>
                <a:gd name="connsiteY34" fmla="*/ 797361 h 1339227"/>
                <a:gd name="connsiteX35" fmla="*/ 1999340 w 3836606"/>
                <a:gd name="connsiteY35" fmla="*/ 780427 h 1339227"/>
                <a:gd name="connsiteX36" fmla="*/ 1948540 w 3836606"/>
                <a:gd name="connsiteY36" fmla="*/ 763494 h 1339227"/>
                <a:gd name="connsiteX37" fmla="*/ 1863873 w 3836606"/>
                <a:gd name="connsiteY37" fmla="*/ 738094 h 1339227"/>
                <a:gd name="connsiteX38" fmla="*/ 1830006 w 3836606"/>
                <a:gd name="connsiteY38" fmla="*/ 721161 h 1339227"/>
                <a:gd name="connsiteX39" fmla="*/ 1804606 w 3836606"/>
                <a:gd name="connsiteY39" fmla="*/ 712694 h 1339227"/>
                <a:gd name="connsiteX40" fmla="*/ 1779206 w 3836606"/>
                <a:gd name="connsiteY40" fmla="*/ 695761 h 1339227"/>
                <a:gd name="connsiteX41" fmla="*/ 1753806 w 3836606"/>
                <a:gd name="connsiteY41" fmla="*/ 687294 h 1339227"/>
                <a:gd name="connsiteX42" fmla="*/ 1728406 w 3836606"/>
                <a:gd name="connsiteY42" fmla="*/ 670361 h 1339227"/>
                <a:gd name="connsiteX43" fmla="*/ 1694540 w 3836606"/>
                <a:gd name="connsiteY43" fmla="*/ 653427 h 1339227"/>
                <a:gd name="connsiteX44" fmla="*/ 1618340 w 3836606"/>
                <a:gd name="connsiteY44" fmla="*/ 611094 h 1339227"/>
                <a:gd name="connsiteX45" fmla="*/ 1559073 w 3836606"/>
                <a:gd name="connsiteY45" fmla="*/ 568761 h 1339227"/>
                <a:gd name="connsiteX46" fmla="*/ 1508273 w 3836606"/>
                <a:gd name="connsiteY46" fmla="*/ 543361 h 1339227"/>
                <a:gd name="connsiteX47" fmla="*/ 1482873 w 3836606"/>
                <a:gd name="connsiteY47" fmla="*/ 526427 h 1339227"/>
                <a:gd name="connsiteX48" fmla="*/ 1432073 w 3836606"/>
                <a:gd name="connsiteY48" fmla="*/ 509494 h 1339227"/>
                <a:gd name="connsiteX49" fmla="*/ 1406673 w 3836606"/>
                <a:gd name="connsiteY49" fmla="*/ 492561 h 1339227"/>
                <a:gd name="connsiteX50" fmla="*/ 1355873 w 3836606"/>
                <a:gd name="connsiteY50" fmla="*/ 475627 h 1339227"/>
                <a:gd name="connsiteX51" fmla="*/ 1271206 w 3836606"/>
                <a:gd name="connsiteY51" fmla="*/ 458694 h 1339227"/>
                <a:gd name="connsiteX52" fmla="*/ 1076473 w 3836606"/>
                <a:gd name="connsiteY52" fmla="*/ 441761 h 1339227"/>
                <a:gd name="connsiteX53" fmla="*/ 983340 w 3836606"/>
                <a:gd name="connsiteY53" fmla="*/ 424827 h 1339227"/>
                <a:gd name="connsiteX54" fmla="*/ 957940 w 3836606"/>
                <a:gd name="connsiteY54" fmla="*/ 416361 h 1339227"/>
                <a:gd name="connsiteX55" fmla="*/ 881740 w 3836606"/>
                <a:gd name="connsiteY55" fmla="*/ 399427 h 1339227"/>
                <a:gd name="connsiteX56" fmla="*/ 797073 w 3836606"/>
                <a:gd name="connsiteY56" fmla="*/ 374027 h 1339227"/>
                <a:gd name="connsiteX57" fmla="*/ 771673 w 3836606"/>
                <a:gd name="connsiteY57" fmla="*/ 365561 h 1339227"/>
                <a:gd name="connsiteX58" fmla="*/ 703940 w 3836606"/>
                <a:gd name="connsiteY58" fmla="*/ 340161 h 1339227"/>
                <a:gd name="connsiteX59" fmla="*/ 687006 w 3836606"/>
                <a:gd name="connsiteY59" fmla="*/ 323227 h 1339227"/>
                <a:gd name="connsiteX60" fmla="*/ 636206 w 3836606"/>
                <a:gd name="connsiteY60" fmla="*/ 306294 h 1339227"/>
                <a:gd name="connsiteX61" fmla="*/ 610806 w 3836606"/>
                <a:gd name="connsiteY61" fmla="*/ 289361 h 1339227"/>
                <a:gd name="connsiteX62" fmla="*/ 560006 w 3836606"/>
                <a:gd name="connsiteY62" fmla="*/ 272427 h 1339227"/>
                <a:gd name="connsiteX63" fmla="*/ 534606 w 3836606"/>
                <a:gd name="connsiteY63" fmla="*/ 255494 h 1339227"/>
                <a:gd name="connsiteX64" fmla="*/ 500740 w 3836606"/>
                <a:gd name="connsiteY64" fmla="*/ 247027 h 1339227"/>
                <a:gd name="connsiteX65" fmla="*/ 339873 w 3836606"/>
                <a:gd name="connsiteY65" fmla="*/ 221627 h 1339227"/>
                <a:gd name="connsiteX66" fmla="*/ 272140 w 3836606"/>
                <a:gd name="connsiteY66" fmla="*/ 204694 h 1339227"/>
                <a:gd name="connsiteX67" fmla="*/ 221340 w 3836606"/>
                <a:gd name="connsiteY67" fmla="*/ 187761 h 1339227"/>
                <a:gd name="connsiteX68" fmla="*/ 204406 w 3836606"/>
                <a:gd name="connsiteY68" fmla="*/ 170827 h 1339227"/>
                <a:gd name="connsiteX69" fmla="*/ 179006 w 3836606"/>
                <a:gd name="connsiteY69" fmla="*/ 153894 h 1339227"/>
                <a:gd name="connsiteX70" fmla="*/ 162073 w 3836606"/>
                <a:gd name="connsiteY70" fmla="*/ 128494 h 1339227"/>
                <a:gd name="connsiteX71" fmla="*/ 136673 w 3836606"/>
                <a:gd name="connsiteY71" fmla="*/ 111561 h 1339227"/>
                <a:gd name="connsiteX72" fmla="*/ 102806 w 3836606"/>
                <a:gd name="connsiteY72" fmla="*/ 77694 h 1339227"/>
                <a:gd name="connsiteX73" fmla="*/ 77406 w 3836606"/>
                <a:gd name="connsiteY73" fmla="*/ 60761 h 1339227"/>
                <a:gd name="connsiteX74" fmla="*/ 35073 w 3836606"/>
                <a:gd name="connsiteY74" fmla="*/ 26894 h 1339227"/>
                <a:gd name="connsiteX75" fmla="*/ 9673 w 3836606"/>
                <a:gd name="connsiteY75" fmla="*/ 18427 h 1339227"/>
                <a:gd name="connsiteX76" fmla="*/ 14156 w 3836606"/>
                <a:gd name="connsiteY76" fmla="*/ 0 h 133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836606" h="1339227">
                  <a:moveTo>
                    <a:pt x="14156" y="0"/>
                  </a:moveTo>
                  <a:cubicBezTo>
                    <a:pt x="12662" y="446409"/>
                    <a:pt x="11167" y="892818"/>
                    <a:pt x="9673" y="1339227"/>
                  </a:cubicBezTo>
                  <a:lnTo>
                    <a:pt x="3836606" y="1330761"/>
                  </a:lnTo>
                  <a:lnTo>
                    <a:pt x="3836606" y="1246094"/>
                  </a:lnTo>
                  <a:lnTo>
                    <a:pt x="3836606" y="1246094"/>
                  </a:lnTo>
                  <a:cubicBezTo>
                    <a:pt x="3814028" y="1234805"/>
                    <a:pt x="3792075" y="1222171"/>
                    <a:pt x="3768873" y="1212227"/>
                  </a:cubicBezTo>
                  <a:cubicBezTo>
                    <a:pt x="3752467" y="1205196"/>
                    <a:pt x="3735006" y="1200938"/>
                    <a:pt x="3718073" y="1195294"/>
                  </a:cubicBezTo>
                  <a:lnTo>
                    <a:pt x="3692673" y="1186827"/>
                  </a:lnTo>
                  <a:lnTo>
                    <a:pt x="3667273" y="1178361"/>
                  </a:lnTo>
                  <a:cubicBezTo>
                    <a:pt x="3658806" y="1175539"/>
                    <a:pt x="3650708" y="1171156"/>
                    <a:pt x="3641873" y="1169894"/>
                  </a:cubicBezTo>
                  <a:cubicBezTo>
                    <a:pt x="3622117" y="1167072"/>
                    <a:pt x="3602518" y="1162754"/>
                    <a:pt x="3582606" y="1161427"/>
                  </a:cubicBezTo>
                  <a:cubicBezTo>
                    <a:pt x="3517778" y="1157105"/>
                    <a:pt x="3452784" y="1155783"/>
                    <a:pt x="3387873" y="1152961"/>
                  </a:cubicBezTo>
                  <a:lnTo>
                    <a:pt x="3320140" y="1144494"/>
                  </a:lnTo>
                  <a:cubicBezTo>
                    <a:pt x="3294759" y="1141508"/>
                    <a:pt x="3269000" y="1141039"/>
                    <a:pt x="3243940" y="1136027"/>
                  </a:cubicBezTo>
                  <a:cubicBezTo>
                    <a:pt x="3226437" y="1132526"/>
                    <a:pt x="3210746" y="1122029"/>
                    <a:pt x="3193140" y="1119094"/>
                  </a:cubicBezTo>
                  <a:cubicBezTo>
                    <a:pt x="3176207" y="1116272"/>
                    <a:pt x="3158994" y="1114791"/>
                    <a:pt x="3142340" y="1110627"/>
                  </a:cubicBezTo>
                  <a:cubicBezTo>
                    <a:pt x="3125024" y="1106298"/>
                    <a:pt x="3108856" y="1098023"/>
                    <a:pt x="3091540" y="1093694"/>
                  </a:cubicBezTo>
                  <a:cubicBezTo>
                    <a:pt x="3049015" y="1083062"/>
                    <a:pt x="3068712" y="1088907"/>
                    <a:pt x="3032273" y="1076761"/>
                  </a:cubicBezTo>
                  <a:cubicBezTo>
                    <a:pt x="2959479" y="1028230"/>
                    <a:pt x="3051580" y="1086415"/>
                    <a:pt x="2981473" y="1051361"/>
                  </a:cubicBezTo>
                  <a:cubicBezTo>
                    <a:pt x="2900963" y="1011106"/>
                    <a:pt x="3036345" y="1061185"/>
                    <a:pt x="2905273" y="1017494"/>
                  </a:cubicBezTo>
                  <a:lnTo>
                    <a:pt x="2854473" y="1000561"/>
                  </a:lnTo>
                  <a:cubicBezTo>
                    <a:pt x="2846006" y="997739"/>
                    <a:pt x="2836499" y="997044"/>
                    <a:pt x="2829073" y="992094"/>
                  </a:cubicBezTo>
                  <a:cubicBezTo>
                    <a:pt x="2756281" y="943567"/>
                    <a:pt x="2848380" y="1001747"/>
                    <a:pt x="2778273" y="966694"/>
                  </a:cubicBezTo>
                  <a:cubicBezTo>
                    <a:pt x="2769172" y="962143"/>
                    <a:pt x="2762172" y="953894"/>
                    <a:pt x="2752873" y="949761"/>
                  </a:cubicBezTo>
                  <a:cubicBezTo>
                    <a:pt x="2736562" y="942512"/>
                    <a:pt x="2719006" y="938471"/>
                    <a:pt x="2702073" y="932827"/>
                  </a:cubicBezTo>
                  <a:lnTo>
                    <a:pt x="2651273" y="915894"/>
                  </a:lnTo>
                  <a:lnTo>
                    <a:pt x="2600473" y="898961"/>
                  </a:lnTo>
                  <a:cubicBezTo>
                    <a:pt x="2592006" y="896139"/>
                    <a:pt x="2583731" y="892659"/>
                    <a:pt x="2575073" y="890494"/>
                  </a:cubicBezTo>
                  <a:cubicBezTo>
                    <a:pt x="2552495" y="884850"/>
                    <a:pt x="2529418" y="880921"/>
                    <a:pt x="2507340" y="873561"/>
                  </a:cubicBezTo>
                  <a:cubicBezTo>
                    <a:pt x="2498873" y="870739"/>
                    <a:pt x="2490652" y="867030"/>
                    <a:pt x="2481940" y="865094"/>
                  </a:cubicBezTo>
                  <a:cubicBezTo>
                    <a:pt x="2465182" y="861370"/>
                    <a:pt x="2447898" y="860351"/>
                    <a:pt x="2431140" y="856627"/>
                  </a:cubicBezTo>
                  <a:cubicBezTo>
                    <a:pt x="2422428" y="854691"/>
                    <a:pt x="2414491" y="849911"/>
                    <a:pt x="2405740" y="848161"/>
                  </a:cubicBezTo>
                  <a:cubicBezTo>
                    <a:pt x="2291071" y="825227"/>
                    <a:pt x="2334283" y="837662"/>
                    <a:pt x="2244873" y="822761"/>
                  </a:cubicBezTo>
                  <a:cubicBezTo>
                    <a:pt x="2230678" y="820395"/>
                    <a:pt x="2216786" y="816329"/>
                    <a:pt x="2202540" y="814294"/>
                  </a:cubicBezTo>
                  <a:cubicBezTo>
                    <a:pt x="2157490" y="807858"/>
                    <a:pt x="2067073" y="797361"/>
                    <a:pt x="2067073" y="797361"/>
                  </a:cubicBezTo>
                  <a:cubicBezTo>
                    <a:pt x="1990015" y="771674"/>
                    <a:pt x="2111706" y="811072"/>
                    <a:pt x="1999340" y="780427"/>
                  </a:cubicBezTo>
                  <a:cubicBezTo>
                    <a:pt x="1982120" y="775731"/>
                    <a:pt x="1965856" y="767823"/>
                    <a:pt x="1948540" y="763494"/>
                  </a:cubicBezTo>
                  <a:cubicBezTo>
                    <a:pt x="1924234" y="757417"/>
                    <a:pt x="1884484" y="748399"/>
                    <a:pt x="1863873" y="738094"/>
                  </a:cubicBezTo>
                  <a:cubicBezTo>
                    <a:pt x="1852584" y="732450"/>
                    <a:pt x="1841607" y="726133"/>
                    <a:pt x="1830006" y="721161"/>
                  </a:cubicBezTo>
                  <a:cubicBezTo>
                    <a:pt x="1821803" y="717645"/>
                    <a:pt x="1812588" y="716685"/>
                    <a:pt x="1804606" y="712694"/>
                  </a:cubicBezTo>
                  <a:cubicBezTo>
                    <a:pt x="1795505" y="708143"/>
                    <a:pt x="1788307" y="700312"/>
                    <a:pt x="1779206" y="695761"/>
                  </a:cubicBezTo>
                  <a:cubicBezTo>
                    <a:pt x="1771224" y="691770"/>
                    <a:pt x="1761788" y="691285"/>
                    <a:pt x="1753806" y="687294"/>
                  </a:cubicBezTo>
                  <a:cubicBezTo>
                    <a:pt x="1744705" y="682743"/>
                    <a:pt x="1737241" y="675410"/>
                    <a:pt x="1728406" y="670361"/>
                  </a:cubicBezTo>
                  <a:cubicBezTo>
                    <a:pt x="1717448" y="664099"/>
                    <a:pt x="1705363" y="659921"/>
                    <a:pt x="1694540" y="653427"/>
                  </a:cubicBezTo>
                  <a:cubicBezTo>
                    <a:pt x="1621761" y="609759"/>
                    <a:pt x="1669429" y="628124"/>
                    <a:pt x="1618340" y="611094"/>
                  </a:cubicBezTo>
                  <a:cubicBezTo>
                    <a:pt x="1578162" y="570916"/>
                    <a:pt x="1599619" y="582275"/>
                    <a:pt x="1559073" y="568761"/>
                  </a:cubicBezTo>
                  <a:cubicBezTo>
                    <a:pt x="1486279" y="520230"/>
                    <a:pt x="1578380" y="578415"/>
                    <a:pt x="1508273" y="543361"/>
                  </a:cubicBezTo>
                  <a:cubicBezTo>
                    <a:pt x="1499171" y="538810"/>
                    <a:pt x="1492172" y="530560"/>
                    <a:pt x="1482873" y="526427"/>
                  </a:cubicBezTo>
                  <a:cubicBezTo>
                    <a:pt x="1466562" y="519178"/>
                    <a:pt x="1446925" y="519395"/>
                    <a:pt x="1432073" y="509494"/>
                  </a:cubicBezTo>
                  <a:cubicBezTo>
                    <a:pt x="1423606" y="503850"/>
                    <a:pt x="1415972" y="496694"/>
                    <a:pt x="1406673" y="492561"/>
                  </a:cubicBezTo>
                  <a:cubicBezTo>
                    <a:pt x="1390362" y="485312"/>
                    <a:pt x="1373190" y="479956"/>
                    <a:pt x="1355873" y="475627"/>
                  </a:cubicBezTo>
                  <a:cubicBezTo>
                    <a:pt x="1310982" y="464405"/>
                    <a:pt x="1325178" y="466998"/>
                    <a:pt x="1271206" y="458694"/>
                  </a:cubicBezTo>
                  <a:cubicBezTo>
                    <a:pt x="1179667" y="444610"/>
                    <a:pt x="1203481" y="449698"/>
                    <a:pt x="1076473" y="441761"/>
                  </a:cubicBezTo>
                  <a:cubicBezTo>
                    <a:pt x="1053822" y="437986"/>
                    <a:pt x="1007012" y="430745"/>
                    <a:pt x="983340" y="424827"/>
                  </a:cubicBezTo>
                  <a:cubicBezTo>
                    <a:pt x="974682" y="422663"/>
                    <a:pt x="966521" y="418813"/>
                    <a:pt x="957940" y="416361"/>
                  </a:cubicBezTo>
                  <a:cubicBezTo>
                    <a:pt x="921804" y="406037"/>
                    <a:pt x="921025" y="408157"/>
                    <a:pt x="881740" y="399427"/>
                  </a:cubicBezTo>
                  <a:cubicBezTo>
                    <a:pt x="843339" y="390894"/>
                    <a:pt x="839305" y="388104"/>
                    <a:pt x="797073" y="374027"/>
                  </a:cubicBezTo>
                  <a:lnTo>
                    <a:pt x="771673" y="365561"/>
                  </a:lnTo>
                  <a:cubicBezTo>
                    <a:pt x="698791" y="316971"/>
                    <a:pt x="806467" y="384101"/>
                    <a:pt x="703940" y="340161"/>
                  </a:cubicBezTo>
                  <a:cubicBezTo>
                    <a:pt x="696603" y="337016"/>
                    <a:pt x="694146" y="326797"/>
                    <a:pt x="687006" y="323227"/>
                  </a:cubicBezTo>
                  <a:cubicBezTo>
                    <a:pt x="671041" y="315245"/>
                    <a:pt x="651058" y="316195"/>
                    <a:pt x="636206" y="306294"/>
                  </a:cubicBezTo>
                  <a:cubicBezTo>
                    <a:pt x="627739" y="300650"/>
                    <a:pt x="620105" y="293494"/>
                    <a:pt x="610806" y="289361"/>
                  </a:cubicBezTo>
                  <a:cubicBezTo>
                    <a:pt x="594495" y="282112"/>
                    <a:pt x="574858" y="282328"/>
                    <a:pt x="560006" y="272427"/>
                  </a:cubicBezTo>
                  <a:cubicBezTo>
                    <a:pt x="551539" y="266783"/>
                    <a:pt x="543959" y="259502"/>
                    <a:pt x="534606" y="255494"/>
                  </a:cubicBezTo>
                  <a:cubicBezTo>
                    <a:pt x="523911" y="250910"/>
                    <a:pt x="511885" y="250371"/>
                    <a:pt x="500740" y="247027"/>
                  </a:cubicBezTo>
                  <a:cubicBezTo>
                    <a:pt x="402227" y="217473"/>
                    <a:pt x="494132" y="233494"/>
                    <a:pt x="339873" y="221627"/>
                  </a:cubicBezTo>
                  <a:cubicBezTo>
                    <a:pt x="262791" y="195935"/>
                    <a:pt x="384546" y="235350"/>
                    <a:pt x="272140" y="204694"/>
                  </a:cubicBezTo>
                  <a:cubicBezTo>
                    <a:pt x="254920" y="199998"/>
                    <a:pt x="221340" y="187761"/>
                    <a:pt x="221340" y="187761"/>
                  </a:cubicBezTo>
                  <a:cubicBezTo>
                    <a:pt x="215695" y="182116"/>
                    <a:pt x="210640" y="175814"/>
                    <a:pt x="204406" y="170827"/>
                  </a:cubicBezTo>
                  <a:cubicBezTo>
                    <a:pt x="196460" y="164470"/>
                    <a:pt x="186201" y="161089"/>
                    <a:pt x="179006" y="153894"/>
                  </a:cubicBezTo>
                  <a:cubicBezTo>
                    <a:pt x="171811" y="146699"/>
                    <a:pt x="169268" y="135689"/>
                    <a:pt x="162073" y="128494"/>
                  </a:cubicBezTo>
                  <a:cubicBezTo>
                    <a:pt x="154878" y="121299"/>
                    <a:pt x="144399" y="118183"/>
                    <a:pt x="136673" y="111561"/>
                  </a:cubicBezTo>
                  <a:cubicBezTo>
                    <a:pt x="124551" y="101171"/>
                    <a:pt x="116090" y="86550"/>
                    <a:pt x="102806" y="77694"/>
                  </a:cubicBezTo>
                  <a:cubicBezTo>
                    <a:pt x="94339" y="72050"/>
                    <a:pt x="85352" y="67118"/>
                    <a:pt x="77406" y="60761"/>
                  </a:cubicBezTo>
                  <a:cubicBezTo>
                    <a:pt x="51153" y="39758"/>
                    <a:pt x="69824" y="44270"/>
                    <a:pt x="35073" y="26894"/>
                  </a:cubicBezTo>
                  <a:cubicBezTo>
                    <a:pt x="27091" y="22903"/>
                    <a:pt x="18140" y="21249"/>
                    <a:pt x="9673" y="18427"/>
                  </a:cubicBezTo>
                  <a:cubicBezTo>
                    <a:pt x="-10761" y="-12224"/>
                    <a:pt x="6325" y="46883"/>
                    <a:pt x="14156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A053E24C-7747-AF43-AFE6-17FCC2CCF143}"/>
              </a:ext>
            </a:extLst>
          </p:cNvPr>
          <p:cNvSpPr/>
          <p:nvPr/>
        </p:nvSpPr>
        <p:spPr>
          <a:xfrm>
            <a:off x="7384771" y="2865271"/>
            <a:ext cx="273683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F8A5A1E-3D76-8B47-B539-701C3165E80A}"/>
              </a:ext>
            </a:extLst>
          </p:cNvPr>
          <p:cNvCxnSpPr>
            <a:cxnSpLocks/>
          </p:cNvCxnSpPr>
          <p:nvPr/>
        </p:nvCxnSpPr>
        <p:spPr>
          <a:xfrm>
            <a:off x="7362244" y="4312833"/>
            <a:ext cx="288032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92CFEAB3-1DAD-F845-AB21-0D0381B9FEB3}"/>
              </a:ext>
            </a:extLst>
          </p:cNvPr>
          <p:cNvSpPr txBox="1"/>
          <p:nvPr/>
        </p:nvSpPr>
        <p:spPr>
          <a:xfrm>
            <a:off x="7296384" y="4349909"/>
            <a:ext cx="352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dt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8F364183-4CA1-7B46-8CA5-E1C5B384EE5B}"/>
              </a:ext>
            </a:extLst>
          </p:cNvPr>
          <p:cNvCxnSpPr>
            <a:cxnSpLocks/>
          </p:cNvCxnSpPr>
          <p:nvPr/>
        </p:nvCxnSpPr>
        <p:spPr>
          <a:xfrm>
            <a:off x="7286445" y="2881132"/>
            <a:ext cx="0" cy="1299901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77506345-8C0D-D44A-A8F3-4872F220D269}"/>
              </a:ext>
            </a:extLst>
          </p:cNvPr>
          <p:cNvSpPr txBox="1"/>
          <p:nvPr/>
        </p:nvSpPr>
        <p:spPr>
          <a:xfrm>
            <a:off x="6459840" y="3356570"/>
            <a:ext cx="8273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f(x(t)) /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Times" pitchFamily="2" charset="0"/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30950CB5-1E41-C747-A891-4BF79CAEDB35}"/>
              </a:ext>
            </a:extLst>
          </p:cNvPr>
          <p:cNvCxnSpPr>
            <a:cxnSpLocks/>
          </p:cNvCxnSpPr>
          <p:nvPr/>
        </p:nvCxnSpPr>
        <p:spPr>
          <a:xfrm>
            <a:off x="7727132" y="2864018"/>
            <a:ext cx="0" cy="237576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86A2B372-07AD-D149-80EF-833383D7F81C}"/>
              </a:ext>
            </a:extLst>
          </p:cNvPr>
          <p:cNvSpPr txBox="1"/>
          <p:nvPr/>
        </p:nvSpPr>
        <p:spPr>
          <a:xfrm>
            <a:off x="7893250" y="2801957"/>
            <a:ext cx="2355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exp (- dt /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 = (1 - dt /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0E80589F-AFE9-EC44-A9EA-2CABD1DD6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909" y="2906822"/>
            <a:ext cx="98045" cy="98045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7D51A1C8-D426-3549-9287-431937BEF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68" y="4725144"/>
            <a:ext cx="3769597" cy="617371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85483046-854F-A24F-AF48-C0F80ADAD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503" y="4734470"/>
            <a:ext cx="5022954" cy="62786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2FE59C6-BAE2-4C48-A811-C83D285AC1F1}"/>
              </a:ext>
            </a:extLst>
          </p:cNvPr>
          <p:cNvSpPr/>
          <p:nvPr/>
        </p:nvSpPr>
        <p:spPr>
          <a:xfrm>
            <a:off x="7388284" y="2860684"/>
            <a:ext cx="583431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00CE65-473B-8842-82CE-EAC290FD4BE3}"/>
              </a:ext>
            </a:extLst>
          </p:cNvPr>
          <p:cNvSpPr/>
          <p:nvPr/>
        </p:nvSpPr>
        <p:spPr>
          <a:xfrm>
            <a:off x="7388285" y="2860998"/>
            <a:ext cx="63284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790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22" grpId="0" animBg="1"/>
      <p:bldP spid="23" grpId="0" animBg="1"/>
      <p:bldP spid="23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F1ED5-FB96-5E44-9693-8E75B4100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Continuous time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4CA115F-D3F6-3C45-9719-A4E9A79E27D6}"/>
              </a:ext>
            </a:extLst>
          </p:cNvPr>
          <p:cNvSpPr txBox="1"/>
          <p:nvPr/>
        </p:nvSpPr>
        <p:spPr>
          <a:xfrm>
            <a:off x="479376" y="2488154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time: 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9D78081-755D-5F45-B4CF-98B2F0F327A5}"/>
              </a:ext>
            </a:extLst>
          </p:cNvPr>
          <p:cNvGrpSpPr/>
          <p:nvPr/>
        </p:nvGrpSpPr>
        <p:grpSpPr>
          <a:xfrm>
            <a:off x="2904344" y="2733655"/>
            <a:ext cx="3961296" cy="1475841"/>
            <a:chOff x="3216128" y="4154492"/>
            <a:chExt cx="3961296" cy="1475841"/>
          </a:xfrm>
        </p:grpSpPr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9AD55F7-9574-0E40-8AD0-622836B3D7DA}"/>
                </a:ext>
              </a:extLst>
            </p:cNvPr>
            <p:cNvCxnSpPr/>
            <p:nvPr/>
          </p:nvCxnSpPr>
          <p:spPr>
            <a:xfrm>
              <a:off x="3216984" y="4154492"/>
              <a:ext cx="0" cy="1470844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ED8F8A0-AE30-C74B-85BD-8810E3A978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6984" y="5625336"/>
              <a:ext cx="396044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7E8D0D0B-3F15-AA4C-A47A-3C977D891B07}"/>
                </a:ext>
              </a:extLst>
            </p:cNvPr>
            <p:cNvSpPr/>
            <p:nvPr/>
          </p:nvSpPr>
          <p:spPr>
            <a:xfrm>
              <a:off x="3216128" y="4291106"/>
              <a:ext cx="3836606" cy="1339227"/>
            </a:xfrm>
            <a:custGeom>
              <a:avLst/>
              <a:gdLst>
                <a:gd name="connsiteX0" fmla="*/ 11082 w 3838015"/>
                <a:gd name="connsiteY0" fmla="*/ 0 h 1388533"/>
                <a:gd name="connsiteX1" fmla="*/ 11082 w 3838015"/>
                <a:gd name="connsiteY1" fmla="*/ 1388533 h 1388533"/>
                <a:gd name="connsiteX2" fmla="*/ 3838015 w 3838015"/>
                <a:gd name="connsiteY2" fmla="*/ 1380067 h 1388533"/>
                <a:gd name="connsiteX3" fmla="*/ 3838015 w 3838015"/>
                <a:gd name="connsiteY3" fmla="*/ 1295400 h 1388533"/>
                <a:gd name="connsiteX4" fmla="*/ 3838015 w 3838015"/>
                <a:gd name="connsiteY4" fmla="*/ 1295400 h 1388533"/>
                <a:gd name="connsiteX5" fmla="*/ 3770282 w 3838015"/>
                <a:gd name="connsiteY5" fmla="*/ 1261533 h 1388533"/>
                <a:gd name="connsiteX6" fmla="*/ 3719482 w 3838015"/>
                <a:gd name="connsiteY6" fmla="*/ 1244600 h 1388533"/>
                <a:gd name="connsiteX7" fmla="*/ 3694082 w 3838015"/>
                <a:gd name="connsiteY7" fmla="*/ 1236133 h 1388533"/>
                <a:gd name="connsiteX8" fmla="*/ 3668682 w 3838015"/>
                <a:gd name="connsiteY8" fmla="*/ 1227667 h 1388533"/>
                <a:gd name="connsiteX9" fmla="*/ 3643282 w 3838015"/>
                <a:gd name="connsiteY9" fmla="*/ 1219200 h 1388533"/>
                <a:gd name="connsiteX10" fmla="*/ 3584015 w 3838015"/>
                <a:gd name="connsiteY10" fmla="*/ 1210733 h 1388533"/>
                <a:gd name="connsiteX11" fmla="*/ 3389282 w 3838015"/>
                <a:gd name="connsiteY11" fmla="*/ 1202267 h 1388533"/>
                <a:gd name="connsiteX12" fmla="*/ 3321549 w 3838015"/>
                <a:gd name="connsiteY12" fmla="*/ 1193800 h 1388533"/>
                <a:gd name="connsiteX13" fmla="*/ 3245349 w 3838015"/>
                <a:gd name="connsiteY13" fmla="*/ 1185333 h 1388533"/>
                <a:gd name="connsiteX14" fmla="*/ 3194549 w 3838015"/>
                <a:gd name="connsiteY14" fmla="*/ 1168400 h 1388533"/>
                <a:gd name="connsiteX15" fmla="*/ 3143749 w 3838015"/>
                <a:gd name="connsiteY15" fmla="*/ 1159933 h 1388533"/>
                <a:gd name="connsiteX16" fmla="*/ 3092949 w 3838015"/>
                <a:gd name="connsiteY16" fmla="*/ 1143000 h 1388533"/>
                <a:gd name="connsiteX17" fmla="*/ 3033682 w 3838015"/>
                <a:gd name="connsiteY17" fmla="*/ 1126067 h 1388533"/>
                <a:gd name="connsiteX18" fmla="*/ 2982882 w 3838015"/>
                <a:gd name="connsiteY18" fmla="*/ 1100667 h 1388533"/>
                <a:gd name="connsiteX19" fmla="*/ 2906682 w 3838015"/>
                <a:gd name="connsiteY19" fmla="*/ 1066800 h 1388533"/>
                <a:gd name="connsiteX20" fmla="*/ 2855882 w 3838015"/>
                <a:gd name="connsiteY20" fmla="*/ 1049867 h 1388533"/>
                <a:gd name="connsiteX21" fmla="*/ 2830482 w 3838015"/>
                <a:gd name="connsiteY21" fmla="*/ 1041400 h 1388533"/>
                <a:gd name="connsiteX22" fmla="*/ 2779682 w 3838015"/>
                <a:gd name="connsiteY22" fmla="*/ 1016000 h 1388533"/>
                <a:gd name="connsiteX23" fmla="*/ 2754282 w 3838015"/>
                <a:gd name="connsiteY23" fmla="*/ 999067 h 1388533"/>
                <a:gd name="connsiteX24" fmla="*/ 2703482 w 3838015"/>
                <a:gd name="connsiteY24" fmla="*/ 982133 h 1388533"/>
                <a:gd name="connsiteX25" fmla="*/ 2652682 w 3838015"/>
                <a:gd name="connsiteY25" fmla="*/ 965200 h 1388533"/>
                <a:gd name="connsiteX26" fmla="*/ 2601882 w 3838015"/>
                <a:gd name="connsiteY26" fmla="*/ 948267 h 1388533"/>
                <a:gd name="connsiteX27" fmla="*/ 2576482 w 3838015"/>
                <a:gd name="connsiteY27" fmla="*/ 939800 h 1388533"/>
                <a:gd name="connsiteX28" fmla="*/ 2508749 w 3838015"/>
                <a:gd name="connsiteY28" fmla="*/ 922867 h 1388533"/>
                <a:gd name="connsiteX29" fmla="*/ 2483349 w 3838015"/>
                <a:gd name="connsiteY29" fmla="*/ 914400 h 1388533"/>
                <a:gd name="connsiteX30" fmla="*/ 2432549 w 3838015"/>
                <a:gd name="connsiteY30" fmla="*/ 905933 h 1388533"/>
                <a:gd name="connsiteX31" fmla="*/ 2407149 w 3838015"/>
                <a:gd name="connsiteY31" fmla="*/ 897467 h 1388533"/>
                <a:gd name="connsiteX32" fmla="*/ 2246282 w 3838015"/>
                <a:gd name="connsiteY32" fmla="*/ 872067 h 1388533"/>
                <a:gd name="connsiteX33" fmla="*/ 2203949 w 3838015"/>
                <a:gd name="connsiteY33" fmla="*/ 863600 h 1388533"/>
                <a:gd name="connsiteX34" fmla="*/ 2068482 w 3838015"/>
                <a:gd name="connsiteY34" fmla="*/ 846667 h 1388533"/>
                <a:gd name="connsiteX35" fmla="*/ 2000749 w 3838015"/>
                <a:gd name="connsiteY35" fmla="*/ 829733 h 1388533"/>
                <a:gd name="connsiteX36" fmla="*/ 1949949 w 3838015"/>
                <a:gd name="connsiteY36" fmla="*/ 812800 h 1388533"/>
                <a:gd name="connsiteX37" fmla="*/ 1865282 w 3838015"/>
                <a:gd name="connsiteY37" fmla="*/ 787400 h 1388533"/>
                <a:gd name="connsiteX38" fmla="*/ 1831415 w 3838015"/>
                <a:gd name="connsiteY38" fmla="*/ 770467 h 1388533"/>
                <a:gd name="connsiteX39" fmla="*/ 1806015 w 3838015"/>
                <a:gd name="connsiteY39" fmla="*/ 762000 h 1388533"/>
                <a:gd name="connsiteX40" fmla="*/ 1780615 w 3838015"/>
                <a:gd name="connsiteY40" fmla="*/ 745067 h 1388533"/>
                <a:gd name="connsiteX41" fmla="*/ 1755215 w 3838015"/>
                <a:gd name="connsiteY41" fmla="*/ 736600 h 1388533"/>
                <a:gd name="connsiteX42" fmla="*/ 1729815 w 3838015"/>
                <a:gd name="connsiteY42" fmla="*/ 719667 h 1388533"/>
                <a:gd name="connsiteX43" fmla="*/ 1695949 w 3838015"/>
                <a:gd name="connsiteY43" fmla="*/ 702733 h 1388533"/>
                <a:gd name="connsiteX44" fmla="*/ 1619749 w 3838015"/>
                <a:gd name="connsiteY44" fmla="*/ 660400 h 1388533"/>
                <a:gd name="connsiteX45" fmla="*/ 1560482 w 3838015"/>
                <a:gd name="connsiteY45" fmla="*/ 618067 h 1388533"/>
                <a:gd name="connsiteX46" fmla="*/ 1509682 w 3838015"/>
                <a:gd name="connsiteY46" fmla="*/ 592667 h 1388533"/>
                <a:gd name="connsiteX47" fmla="*/ 1484282 w 3838015"/>
                <a:gd name="connsiteY47" fmla="*/ 575733 h 1388533"/>
                <a:gd name="connsiteX48" fmla="*/ 1433482 w 3838015"/>
                <a:gd name="connsiteY48" fmla="*/ 558800 h 1388533"/>
                <a:gd name="connsiteX49" fmla="*/ 1408082 w 3838015"/>
                <a:gd name="connsiteY49" fmla="*/ 541867 h 1388533"/>
                <a:gd name="connsiteX50" fmla="*/ 1357282 w 3838015"/>
                <a:gd name="connsiteY50" fmla="*/ 524933 h 1388533"/>
                <a:gd name="connsiteX51" fmla="*/ 1272615 w 3838015"/>
                <a:gd name="connsiteY51" fmla="*/ 508000 h 1388533"/>
                <a:gd name="connsiteX52" fmla="*/ 1077882 w 3838015"/>
                <a:gd name="connsiteY52" fmla="*/ 491067 h 1388533"/>
                <a:gd name="connsiteX53" fmla="*/ 984749 w 3838015"/>
                <a:gd name="connsiteY53" fmla="*/ 474133 h 1388533"/>
                <a:gd name="connsiteX54" fmla="*/ 959349 w 3838015"/>
                <a:gd name="connsiteY54" fmla="*/ 465667 h 1388533"/>
                <a:gd name="connsiteX55" fmla="*/ 883149 w 3838015"/>
                <a:gd name="connsiteY55" fmla="*/ 448733 h 1388533"/>
                <a:gd name="connsiteX56" fmla="*/ 798482 w 3838015"/>
                <a:gd name="connsiteY56" fmla="*/ 423333 h 1388533"/>
                <a:gd name="connsiteX57" fmla="*/ 773082 w 3838015"/>
                <a:gd name="connsiteY57" fmla="*/ 414867 h 1388533"/>
                <a:gd name="connsiteX58" fmla="*/ 705349 w 3838015"/>
                <a:gd name="connsiteY58" fmla="*/ 389467 h 1388533"/>
                <a:gd name="connsiteX59" fmla="*/ 688415 w 3838015"/>
                <a:gd name="connsiteY59" fmla="*/ 372533 h 1388533"/>
                <a:gd name="connsiteX60" fmla="*/ 637615 w 3838015"/>
                <a:gd name="connsiteY60" fmla="*/ 355600 h 1388533"/>
                <a:gd name="connsiteX61" fmla="*/ 612215 w 3838015"/>
                <a:gd name="connsiteY61" fmla="*/ 338667 h 1388533"/>
                <a:gd name="connsiteX62" fmla="*/ 561415 w 3838015"/>
                <a:gd name="connsiteY62" fmla="*/ 321733 h 1388533"/>
                <a:gd name="connsiteX63" fmla="*/ 536015 w 3838015"/>
                <a:gd name="connsiteY63" fmla="*/ 304800 h 1388533"/>
                <a:gd name="connsiteX64" fmla="*/ 502149 w 3838015"/>
                <a:gd name="connsiteY64" fmla="*/ 296333 h 1388533"/>
                <a:gd name="connsiteX65" fmla="*/ 341282 w 3838015"/>
                <a:gd name="connsiteY65" fmla="*/ 270933 h 1388533"/>
                <a:gd name="connsiteX66" fmla="*/ 273549 w 3838015"/>
                <a:gd name="connsiteY66" fmla="*/ 254000 h 1388533"/>
                <a:gd name="connsiteX67" fmla="*/ 222749 w 3838015"/>
                <a:gd name="connsiteY67" fmla="*/ 237067 h 1388533"/>
                <a:gd name="connsiteX68" fmla="*/ 205815 w 3838015"/>
                <a:gd name="connsiteY68" fmla="*/ 220133 h 1388533"/>
                <a:gd name="connsiteX69" fmla="*/ 180415 w 3838015"/>
                <a:gd name="connsiteY69" fmla="*/ 203200 h 1388533"/>
                <a:gd name="connsiteX70" fmla="*/ 163482 w 3838015"/>
                <a:gd name="connsiteY70" fmla="*/ 177800 h 1388533"/>
                <a:gd name="connsiteX71" fmla="*/ 138082 w 3838015"/>
                <a:gd name="connsiteY71" fmla="*/ 160867 h 1388533"/>
                <a:gd name="connsiteX72" fmla="*/ 104215 w 3838015"/>
                <a:gd name="connsiteY72" fmla="*/ 127000 h 1388533"/>
                <a:gd name="connsiteX73" fmla="*/ 78815 w 3838015"/>
                <a:gd name="connsiteY73" fmla="*/ 110067 h 1388533"/>
                <a:gd name="connsiteX74" fmla="*/ 36482 w 3838015"/>
                <a:gd name="connsiteY74" fmla="*/ 76200 h 1388533"/>
                <a:gd name="connsiteX75" fmla="*/ 11082 w 3838015"/>
                <a:gd name="connsiteY75" fmla="*/ 67733 h 1388533"/>
                <a:gd name="connsiteX76" fmla="*/ 11082 w 3838015"/>
                <a:gd name="connsiteY76" fmla="*/ 0 h 1388533"/>
                <a:gd name="connsiteX0" fmla="*/ 14156 w 3836606"/>
                <a:gd name="connsiteY0" fmla="*/ 0 h 1339227"/>
                <a:gd name="connsiteX1" fmla="*/ 9673 w 3836606"/>
                <a:gd name="connsiteY1" fmla="*/ 1339227 h 1339227"/>
                <a:gd name="connsiteX2" fmla="*/ 3836606 w 3836606"/>
                <a:gd name="connsiteY2" fmla="*/ 1330761 h 1339227"/>
                <a:gd name="connsiteX3" fmla="*/ 3836606 w 3836606"/>
                <a:gd name="connsiteY3" fmla="*/ 1246094 h 1339227"/>
                <a:gd name="connsiteX4" fmla="*/ 3836606 w 3836606"/>
                <a:gd name="connsiteY4" fmla="*/ 1246094 h 1339227"/>
                <a:gd name="connsiteX5" fmla="*/ 3768873 w 3836606"/>
                <a:gd name="connsiteY5" fmla="*/ 1212227 h 1339227"/>
                <a:gd name="connsiteX6" fmla="*/ 3718073 w 3836606"/>
                <a:gd name="connsiteY6" fmla="*/ 1195294 h 1339227"/>
                <a:gd name="connsiteX7" fmla="*/ 3692673 w 3836606"/>
                <a:gd name="connsiteY7" fmla="*/ 1186827 h 1339227"/>
                <a:gd name="connsiteX8" fmla="*/ 3667273 w 3836606"/>
                <a:gd name="connsiteY8" fmla="*/ 1178361 h 1339227"/>
                <a:gd name="connsiteX9" fmla="*/ 3641873 w 3836606"/>
                <a:gd name="connsiteY9" fmla="*/ 1169894 h 1339227"/>
                <a:gd name="connsiteX10" fmla="*/ 3582606 w 3836606"/>
                <a:gd name="connsiteY10" fmla="*/ 1161427 h 1339227"/>
                <a:gd name="connsiteX11" fmla="*/ 3387873 w 3836606"/>
                <a:gd name="connsiteY11" fmla="*/ 1152961 h 1339227"/>
                <a:gd name="connsiteX12" fmla="*/ 3320140 w 3836606"/>
                <a:gd name="connsiteY12" fmla="*/ 1144494 h 1339227"/>
                <a:gd name="connsiteX13" fmla="*/ 3243940 w 3836606"/>
                <a:gd name="connsiteY13" fmla="*/ 1136027 h 1339227"/>
                <a:gd name="connsiteX14" fmla="*/ 3193140 w 3836606"/>
                <a:gd name="connsiteY14" fmla="*/ 1119094 h 1339227"/>
                <a:gd name="connsiteX15" fmla="*/ 3142340 w 3836606"/>
                <a:gd name="connsiteY15" fmla="*/ 1110627 h 1339227"/>
                <a:gd name="connsiteX16" fmla="*/ 3091540 w 3836606"/>
                <a:gd name="connsiteY16" fmla="*/ 1093694 h 1339227"/>
                <a:gd name="connsiteX17" fmla="*/ 3032273 w 3836606"/>
                <a:gd name="connsiteY17" fmla="*/ 1076761 h 1339227"/>
                <a:gd name="connsiteX18" fmla="*/ 2981473 w 3836606"/>
                <a:gd name="connsiteY18" fmla="*/ 1051361 h 1339227"/>
                <a:gd name="connsiteX19" fmla="*/ 2905273 w 3836606"/>
                <a:gd name="connsiteY19" fmla="*/ 1017494 h 1339227"/>
                <a:gd name="connsiteX20" fmla="*/ 2854473 w 3836606"/>
                <a:gd name="connsiteY20" fmla="*/ 1000561 h 1339227"/>
                <a:gd name="connsiteX21" fmla="*/ 2829073 w 3836606"/>
                <a:gd name="connsiteY21" fmla="*/ 992094 h 1339227"/>
                <a:gd name="connsiteX22" fmla="*/ 2778273 w 3836606"/>
                <a:gd name="connsiteY22" fmla="*/ 966694 h 1339227"/>
                <a:gd name="connsiteX23" fmla="*/ 2752873 w 3836606"/>
                <a:gd name="connsiteY23" fmla="*/ 949761 h 1339227"/>
                <a:gd name="connsiteX24" fmla="*/ 2702073 w 3836606"/>
                <a:gd name="connsiteY24" fmla="*/ 932827 h 1339227"/>
                <a:gd name="connsiteX25" fmla="*/ 2651273 w 3836606"/>
                <a:gd name="connsiteY25" fmla="*/ 915894 h 1339227"/>
                <a:gd name="connsiteX26" fmla="*/ 2600473 w 3836606"/>
                <a:gd name="connsiteY26" fmla="*/ 898961 h 1339227"/>
                <a:gd name="connsiteX27" fmla="*/ 2575073 w 3836606"/>
                <a:gd name="connsiteY27" fmla="*/ 890494 h 1339227"/>
                <a:gd name="connsiteX28" fmla="*/ 2507340 w 3836606"/>
                <a:gd name="connsiteY28" fmla="*/ 873561 h 1339227"/>
                <a:gd name="connsiteX29" fmla="*/ 2481940 w 3836606"/>
                <a:gd name="connsiteY29" fmla="*/ 865094 h 1339227"/>
                <a:gd name="connsiteX30" fmla="*/ 2431140 w 3836606"/>
                <a:gd name="connsiteY30" fmla="*/ 856627 h 1339227"/>
                <a:gd name="connsiteX31" fmla="*/ 2405740 w 3836606"/>
                <a:gd name="connsiteY31" fmla="*/ 848161 h 1339227"/>
                <a:gd name="connsiteX32" fmla="*/ 2244873 w 3836606"/>
                <a:gd name="connsiteY32" fmla="*/ 822761 h 1339227"/>
                <a:gd name="connsiteX33" fmla="*/ 2202540 w 3836606"/>
                <a:gd name="connsiteY33" fmla="*/ 814294 h 1339227"/>
                <a:gd name="connsiteX34" fmla="*/ 2067073 w 3836606"/>
                <a:gd name="connsiteY34" fmla="*/ 797361 h 1339227"/>
                <a:gd name="connsiteX35" fmla="*/ 1999340 w 3836606"/>
                <a:gd name="connsiteY35" fmla="*/ 780427 h 1339227"/>
                <a:gd name="connsiteX36" fmla="*/ 1948540 w 3836606"/>
                <a:gd name="connsiteY36" fmla="*/ 763494 h 1339227"/>
                <a:gd name="connsiteX37" fmla="*/ 1863873 w 3836606"/>
                <a:gd name="connsiteY37" fmla="*/ 738094 h 1339227"/>
                <a:gd name="connsiteX38" fmla="*/ 1830006 w 3836606"/>
                <a:gd name="connsiteY38" fmla="*/ 721161 h 1339227"/>
                <a:gd name="connsiteX39" fmla="*/ 1804606 w 3836606"/>
                <a:gd name="connsiteY39" fmla="*/ 712694 h 1339227"/>
                <a:gd name="connsiteX40" fmla="*/ 1779206 w 3836606"/>
                <a:gd name="connsiteY40" fmla="*/ 695761 h 1339227"/>
                <a:gd name="connsiteX41" fmla="*/ 1753806 w 3836606"/>
                <a:gd name="connsiteY41" fmla="*/ 687294 h 1339227"/>
                <a:gd name="connsiteX42" fmla="*/ 1728406 w 3836606"/>
                <a:gd name="connsiteY42" fmla="*/ 670361 h 1339227"/>
                <a:gd name="connsiteX43" fmla="*/ 1694540 w 3836606"/>
                <a:gd name="connsiteY43" fmla="*/ 653427 h 1339227"/>
                <a:gd name="connsiteX44" fmla="*/ 1618340 w 3836606"/>
                <a:gd name="connsiteY44" fmla="*/ 611094 h 1339227"/>
                <a:gd name="connsiteX45" fmla="*/ 1559073 w 3836606"/>
                <a:gd name="connsiteY45" fmla="*/ 568761 h 1339227"/>
                <a:gd name="connsiteX46" fmla="*/ 1508273 w 3836606"/>
                <a:gd name="connsiteY46" fmla="*/ 543361 h 1339227"/>
                <a:gd name="connsiteX47" fmla="*/ 1482873 w 3836606"/>
                <a:gd name="connsiteY47" fmla="*/ 526427 h 1339227"/>
                <a:gd name="connsiteX48" fmla="*/ 1432073 w 3836606"/>
                <a:gd name="connsiteY48" fmla="*/ 509494 h 1339227"/>
                <a:gd name="connsiteX49" fmla="*/ 1406673 w 3836606"/>
                <a:gd name="connsiteY49" fmla="*/ 492561 h 1339227"/>
                <a:gd name="connsiteX50" fmla="*/ 1355873 w 3836606"/>
                <a:gd name="connsiteY50" fmla="*/ 475627 h 1339227"/>
                <a:gd name="connsiteX51" fmla="*/ 1271206 w 3836606"/>
                <a:gd name="connsiteY51" fmla="*/ 458694 h 1339227"/>
                <a:gd name="connsiteX52" fmla="*/ 1076473 w 3836606"/>
                <a:gd name="connsiteY52" fmla="*/ 441761 h 1339227"/>
                <a:gd name="connsiteX53" fmla="*/ 983340 w 3836606"/>
                <a:gd name="connsiteY53" fmla="*/ 424827 h 1339227"/>
                <a:gd name="connsiteX54" fmla="*/ 957940 w 3836606"/>
                <a:gd name="connsiteY54" fmla="*/ 416361 h 1339227"/>
                <a:gd name="connsiteX55" fmla="*/ 881740 w 3836606"/>
                <a:gd name="connsiteY55" fmla="*/ 399427 h 1339227"/>
                <a:gd name="connsiteX56" fmla="*/ 797073 w 3836606"/>
                <a:gd name="connsiteY56" fmla="*/ 374027 h 1339227"/>
                <a:gd name="connsiteX57" fmla="*/ 771673 w 3836606"/>
                <a:gd name="connsiteY57" fmla="*/ 365561 h 1339227"/>
                <a:gd name="connsiteX58" fmla="*/ 703940 w 3836606"/>
                <a:gd name="connsiteY58" fmla="*/ 340161 h 1339227"/>
                <a:gd name="connsiteX59" fmla="*/ 687006 w 3836606"/>
                <a:gd name="connsiteY59" fmla="*/ 323227 h 1339227"/>
                <a:gd name="connsiteX60" fmla="*/ 636206 w 3836606"/>
                <a:gd name="connsiteY60" fmla="*/ 306294 h 1339227"/>
                <a:gd name="connsiteX61" fmla="*/ 610806 w 3836606"/>
                <a:gd name="connsiteY61" fmla="*/ 289361 h 1339227"/>
                <a:gd name="connsiteX62" fmla="*/ 560006 w 3836606"/>
                <a:gd name="connsiteY62" fmla="*/ 272427 h 1339227"/>
                <a:gd name="connsiteX63" fmla="*/ 534606 w 3836606"/>
                <a:gd name="connsiteY63" fmla="*/ 255494 h 1339227"/>
                <a:gd name="connsiteX64" fmla="*/ 500740 w 3836606"/>
                <a:gd name="connsiteY64" fmla="*/ 247027 h 1339227"/>
                <a:gd name="connsiteX65" fmla="*/ 339873 w 3836606"/>
                <a:gd name="connsiteY65" fmla="*/ 221627 h 1339227"/>
                <a:gd name="connsiteX66" fmla="*/ 272140 w 3836606"/>
                <a:gd name="connsiteY66" fmla="*/ 204694 h 1339227"/>
                <a:gd name="connsiteX67" fmla="*/ 221340 w 3836606"/>
                <a:gd name="connsiteY67" fmla="*/ 187761 h 1339227"/>
                <a:gd name="connsiteX68" fmla="*/ 204406 w 3836606"/>
                <a:gd name="connsiteY68" fmla="*/ 170827 h 1339227"/>
                <a:gd name="connsiteX69" fmla="*/ 179006 w 3836606"/>
                <a:gd name="connsiteY69" fmla="*/ 153894 h 1339227"/>
                <a:gd name="connsiteX70" fmla="*/ 162073 w 3836606"/>
                <a:gd name="connsiteY70" fmla="*/ 128494 h 1339227"/>
                <a:gd name="connsiteX71" fmla="*/ 136673 w 3836606"/>
                <a:gd name="connsiteY71" fmla="*/ 111561 h 1339227"/>
                <a:gd name="connsiteX72" fmla="*/ 102806 w 3836606"/>
                <a:gd name="connsiteY72" fmla="*/ 77694 h 1339227"/>
                <a:gd name="connsiteX73" fmla="*/ 77406 w 3836606"/>
                <a:gd name="connsiteY73" fmla="*/ 60761 h 1339227"/>
                <a:gd name="connsiteX74" fmla="*/ 35073 w 3836606"/>
                <a:gd name="connsiteY74" fmla="*/ 26894 h 1339227"/>
                <a:gd name="connsiteX75" fmla="*/ 9673 w 3836606"/>
                <a:gd name="connsiteY75" fmla="*/ 18427 h 1339227"/>
                <a:gd name="connsiteX76" fmla="*/ 14156 w 3836606"/>
                <a:gd name="connsiteY76" fmla="*/ 0 h 133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836606" h="1339227">
                  <a:moveTo>
                    <a:pt x="14156" y="0"/>
                  </a:moveTo>
                  <a:cubicBezTo>
                    <a:pt x="12662" y="446409"/>
                    <a:pt x="11167" y="892818"/>
                    <a:pt x="9673" y="1339227"/>
                  </a:cubicBezTo>
                  <a:lnTo>
                    <a:pt x="3836606" y="1330761"/>
                  </a:lnTo>
                  <a:lnTo>
                    <a:pt x="3836606" y="1246094"/>
                  </a:lnTo>
                  <a:lnTo>
                    <a:pt x="3836606" y="1246094"/>
                  </a:lnTo>
                  <a:cubicBezTo>
                    <a:pt x="3814028" y="1234805"/>
                    <a:pt x="3792075" y="1222171"/>
                    <a:pt x="3768873" y="1212227"/>
                  </a:cubicBezTo>
                  <a:cubicBezTo>
                    <a:pt x="3752467" y="1205196"/>
                    <a:pt x="3735006" y="1200938"/>
                    <a:pt x="3718073" y="1195294"/>
                  </a:cubicBezTo>
                  <a:lnTo>
                    <a:pt x="3692673" y="1186827"/>
                  </a:lnTo>
                  <a:lnTo>
                    <a:pt x="3667273" y="1178361"/>
                  </a:lnTo>
                  <a:cubicBezTo>
                    <a:pt x="3658806" y="1175539"/>
                    <a:pt x="3650708" y="1171156"/>
                    <a:pt x="3641873" y="1169894"/>
                  </a:cubicBezTo>
                  <a:cubicBezTo>
                    <a:pt x="3622117" y="1167072"/>
                    <a:pt x="3602518" y="1162754"/>
                    <a:pt x="3582606" y="1161427"/>
                  </a:cubicBezTo>
                  <a:cubicBezTo>
                    <a:pt x="3517778" y="1157105"/>
                    <a:pt x="3452784" y="1155783"/>
                    <a:pt x="3387873" y="1152961"/>
                  </a:cubicBezTo>
                  <a:lnTo>
                    <a:pt x="3320140" y="1144494"/>
                  </a:lnTo>
                  <a:cubicBezTo>
                    <a:pt x="3294759" y="1141508"/>
                    <a:pt x="3269000" y="1141039"/>
                    <a:pt x="3243940" y="1136027"/>
                  </a:cubicBezTo>
                  <a:cubicBezTo>
                    <a:pt x="3226437" y="1132526"/>
                    <a:pt x="3210746" y="1122029"/>
                    <a:pt x="3193140" y="1119094"/>
                  </a:cubicBezTo>
                  <a:cubicBezTo>
                    <a:pt x="3176207" y="1116272"/>
                    <a:pt x="3158994" y="1114791"/>
                    <a:pt x="3142340" y="1110627"/>
                  </a:cubicBezTo>
                  <a:cubicBezTo>
                    <a:pt x="3125024" y="1106298"/>
                    <a:pt x="3108856" y="1098023"/>
                    <a:pt x="3091540" y="1093694"/>
                  </a:cubicBezTo>
                  <a:cubicBezTo>
                    <a:pt x="3049015" y="1083062"/>
                    <a:pt x="3068712" y="1088907"/>
                    <a:pt x="3032273" y="1076761"/>
                  </a:cubicBezTo>
                  <a:cubicBezTo>
                    <a:pt x="2959479" y="1028230"/>
                    <a:pt x="3051580" y="1086415"/>
                    <a:pt x="2981473" y="1051361"/>
                  </a:cubicBezTo>
                  <a:cubicBezTo>
                    <a:pt x="2900963" y="1011106"/>
                    <a:pt x="3036345" y="1061185"/>
                    <a:pt x="2905273" y="1017494"/>
                  </a:cubicBezTo>
                  <a:lnTo>
                    <a:pt x="2854473" y="1000561"/>
                  </a:lnTo>
                  <a:cubicBezTo>
                    <a:pt x="2846006" y="997739"/>
                    <a:pt x="2836499" y="997044"/>
                    <a:pt x="2829073" y="992094"/>
                  </a:cubicBezTo>
                  <a:cubicBezTo>
                    <a:pt x="2756281" y="943567"/>
                    <a:pt x="2848380" y="1001747"/>
                    <a:pt x="2778273" y="966694"/>
                  </a:cubicBezTo>
                  <a:cubicBezTo>
                    <a:pt x="2769172" y="962143"/>
                    <a:pt x="2762172" y="953894"/>
                    <a:pt x="2752873" y="949761"/>
                  </a:cubicBezTo>
                  <a:cubicBezTo>
                    <a:pt x="2736562" y="942512"/>
                    <a:pt x="2719006" y="938471"/>
                    <a:pt x="2702073" y="932827"/>
                  </a:cubicBezTo>
                  <a:lnTo>
                    <a:pt x="2651273" y="915894"/>
                  </a:lnTo>
                  <a:lnTo>
                    <a:pt x="2600473" y="898961"/>
                  </a:lnTo>
                  <a:cubicBezTo>
                    <a:pt x="2592006" y="896139"/>
                    <a:pt x="2583731" y="892659"/>
                    <a:pt x="2575073" y="890494"/>
                  </a:cubicBezTo>
                  <a:cubicBezTo>
                    <a:pt x="2552495" y="884850"/>
                    <a:pt x="2529418" y="880921"/>
                    <a:pt x="2507340" y="873561"/>
                  </a:cubicBezTo>
                  <a:cubicBezTo>
                    <a:pt x="2498873" y="870739"/>
                    <a:pt x="2490652" y="867030"/>
                    <a:pt x="2481940" y="865094"/>
                  </a:cubicBezTo>
                  <a:cubicBezTo>
                    <a:pt x="2465182" y="861370"/>
                    <a:pt x="2447898" y="860351"/>
                    <a:pt x="2431140" y="856627"/>
                  </a:cubicBezTo>
                  <a:cubicBezTo>
                    <a:pt x="2422428" y="854691"/>
                    <a:pt x="2414491" y="849911"/>
                    <a:pt x="2405740" y="848161"/>
                  </a:cubicBezTo>
                  <a:cubicBezTo>
                    <a:pt x="2291071" y="825227"/>
                    <a:pt x="2334283" y="837662"/>
                    <a:pt x="2244873" y="822761"/>
                  </a:cubicBezTo>
                  <a:cubicBezTo>
                    <a:pt x="2230678" y="820395"/>
                    <a:pt x="2216786" y="816329"/>
                    <a:pt x="2202540" y="814294"/>
                  </a:cubicBezTo>
                  <a:cubicBezTo>
                    <a:pt x="2157490" y="807858"/>
                    <a:pt x="2067073" y="797361"/>
                    <a:pt x="2067073" y="797361"/>
                  </a:cubicBezTo>
                  <a:cubicBezTo>
                    <a:pt x="1990015" y="771674"/>
                    <a:pt x="2111706" y="811072"/>
                    <a:pt x="1999340" y="780427"/>
                  </a:cubicBezTo>
                  <a:cubicBezTo>
                    <a:pt x="1982120" y="775731"/>
                    <a:pt x="1965856" y="767823"/>
                    <a:pt x="1948540" y="763494"/>
                  </a:cubicBezTo>
                  <a:cubicBezTo>
                    <a:pt x="1924234" y="757417"/>
                    <a:pt x="1884484" y="748399"/>
                    <a:pt x="1863873" y="738094"/>
                  </a:cubicBezTo>
                  <a:cubicBezTo>
                    <a:pt x="1852584" y="732450"/>
                    <a:pt x="1841607" y="726133"/>
                    <a:pt x="1830006" y="721161"/>
                  </a:cubicBezTo>
                  <a:cubicBezTo>
                    <a:pt x="1821803" y="717645"/>
                    <a:pt x="1812588" y="716685"/>
                    <a:pt x="1804606" y="712694"/>
                  </a:cubicBezTo>
                  <a:cubicBezTo>
                    <a:pt x="1795505" y="708143"/>
                    <a:pt x="1788307" y="700312"/>
                    <a:pt x="1779206" y="695761"/>
                  </a:cubicBezTo>
                  <a:cubicBezTo>
                    <a:pt x="1771224" y="691770"/>
                    <a:pt x="1761788" y="691285"/>
                    <a:pt x="1753806" y="687294"/>
                  </a:cubicBezTo>
                  <a:cubicBezTo>
                    <a:pt x="1744705" y="682743"/>
                    <a:pt x="1737241" y="675410"/>
                    <a:pt x="1728406" y="670361"/>
                  </a:cubicBezTo>
                  <a:cubicBezTo>
                    <a:pt x="1717448" y="664099"/>
                    <a:pt x="1705363" y="659921"/>
                    <a:pt x="1694540" y="653427"/>
                  </a:cubicBezTo>
                  <a:cubicBezTo>
                    <a:pt x="1621761" y="609759"/>
                    <a:pt x="1669429" y="628124"/>
                    <a:pt x="1618340" y="611094"/>
                  </a:cubicBezTo>
                  <a:cubicBezTo>
                    <a:pt x="1578162" y="570916"/>
                    <a:pt x="1599619" y="582275"/>
                    <a:pt x="1559073" y="568761"/>
                  </a:cubicBezTo>
                  <a:cubicBezTo>
                    <a:pt x="1486279" y="520230"/>
                    <a:pt x="1578380" y="578415"/>
                    <a:pt x="1508273" y="543361"/>
                  </a:cubicBezTo>
                  <a:cubicBezTo>
                    <a:pt x="1499171" y="538810"/>
                    <a:pt x="1492172" y="530560"/>
                    <a:pt x="1482873" y="526427"/>
                  </a:cubicBezTo>
                  <a:cubicBezTo>
                    <a:pt x="1466562" y="519178"/>
                    <a:pt x="1446925" y="519395"/>
                    <a:pt x="1432073" y="509494"/>
                  </a:cubicBezTo>
                  <a:cubicBezTo>
                    <a:pt x="1423606" y="503850"/>
                    <a:pt x="1415972" y="496694"/>
                    <a:pt x="1406673" y="492561"/>
                  </a:cubicBezTo>
                  <a:cubicBezTo>
                    <a:pt x="1390362" y="485312"/>
                    <a:pt x="1373190" y="479956"/>
                    <a:pt x="1355873" y="475627"/>
                  </a:cubicBezTo>
                  <a:cubicBezTo>
                    <a:pt x="1310982" y="464405"/>
                    <a:pt x="1325178" y="466998"/>
                    <a:pt x="1271206" y="458694"/>
                  </a:cubicBezTo>
                  <a:cubicBezTo>
                    <a:pt x="1179667" y="444610"/>
                    <a:pt x="1203481" y="449698"/>
                    <a:pt x="1076473" y="441761"/>
                  </a:cubicBezTo>
                  <a:cubicBezTo>
                    <a:pt x="1053822" y="437986"/>
                    <a:pt x="1007012" y="430745"/>
                    <a:pt x="983340" y="424827"/>
                  </a:cubicBezTo>
                  <a:cubicBezTo>
                    <a:pt x="974682" y="422663"/>
                    <a:pt x="966521" y="418813"/>
                    <a:pt x="957940" y="416361"/>
                  </a:cubicBezTo>
                  <a:cubicBezTo>
                    <a:pt x="921804" y="406037"/>
                    <a:pt x="921025" y="408157"/>
                    <a:pt x="881740" y="399427"/>
                  </a:cubicBezTo>
                  <a:cubicBezTo>
                    <a:pt x="843339" y="390894"/>
                    <a:pt x="839305" y="388104"/>
                    <a:pt x="797073" y="374027"/>
                  </a:cubicBezTo>
                  <a:lnTo>
                    <a:pt x="771673" y="365561"/>
                  </a:lnTo>
                  <a:cubicBezTo>
                    <a:pt x="698791" y="316971"/>
                    <a:pt x="806467" y="384101"/>
                    <a:pt x="703940" y="340161"/>
                  </a:cubicBezTo>
                  <a:cubicBezTo>
                    <a:pt x="696603" y="337016"/>
                    <a:pt x="694146" y="326797"/>
                    <a:pt x="687006" y="323227"/>
                  </a:cubicBezTo>
                  <a:cubicBezTo>
                    <a:pt x="671041" y="315245"/>
                    <a:pt x="651058" y="316195"/>
                    <a:pt x="636206" y="306294"/>
                  </a:cubicBezTo>
                  <a:cubicBezTo>
                    <a:pt x="627739" y="300650"/>
                    <a:pt x="620105" y="293494"/>
                    <a:pt x="610806" y="289361"/>
                  </a:cubicBezTo>
                  <a:cubicBezTo>
                    <a:pt x="594495" y="282112"/>
                    <a:pt x="574858" y="282328"/>
                    <a:pt x="560006" y="272427"/>
                  </a:cubicBezTo>
                  <a:cubicBezTo>
                    <a:pt x="551539" y="266783"/>
                    <a:pt x="543959" y="259502"/>
                    <a:pt x="534606" y="255494"/>
                  </a:cubicBezTo>
                  <a:cubicBezTo>
                    <a:pt x="523911" y="250910"/>
                    <a:pt x="511885" y="250371"/>
                    <a:pt x="500740" y="247027"/>
                  </a:cubicBezTo>
                  <a:cubicBezTo>
                    <a:pt x="402227" y="217473"/>
                    <a:pt x="494132" y="233494"/>
                    <a:pt x="339873" y="221627"/>
                  </a:cubicBezTo>
                  <a:cubicBezTo>
                    <a:pt x="262791" y="195935"/>
                    <a:pt x="384546" y="235350"/>
                    <a:pt x="272140" y="204694"/>
                  </a:cubicBezTo>
                  <a:cubicBezTo>
                    <a:pt x="254920" y="199998"/>
                    <a:pt x="221340" y="187761"/>
                    <a:pt x="221340" y="187761"/>
                  </a:cubicBezTo>
                  <a:cubicBezTo>
                    <a:pt x="215695" y="182116"/>
                    <a:pt x="210640" y="175814"/>
                    <a:pt x="204406" y="170827"/>
                  </a:cubicBezTo>
                  <a:cubicBezTo>
                    <a:pt x="196460" y="164470"/>
                    <a:pt x="186201" y="161089"/>
                    <a:pt x="179006" y="153894"/>
                  </a:cubicBezTo>
                  <a:cubicBezTo>
                    <a:pt x="171811" y="146699"/>
                    <a:pt x="169268" y="135689"/>
                    <a:pt x="162073" y="128494"/>
                  </a:cubicBezTo>
                  <a:cubicBezTo>
                    <a:pt x="154878" y="121299"/>
                    <a:pt x="144399" y="118183"/>
                    <a:pt x="136673" y="111561"/>
                  </a:cubicBezTo>
                  <a:cubicBezTo>
                    <a:pt x="124551" y="101171"/>
                    <a:pt x="116090" y="86550"/>
                    <a:pt x="102806" y="77694"/>
                  </a:cubicBezTo>
                  <a:cubicBezTo>
                    <a:pt x="94339" y="72050"/>
                    <a:pt x="85352" y="67118"/>
                    <a:pt x="77406" y="60761"/>
                  </a:cubicBezTo>
                  <a:cubicBezTo>
                    <a:pt x="51153" y="39758"/>
                    <a:pt x="69824" y="44270"/>
                    <a:pt x="35073" y="26894"/>
                  </a:cubicBezTo>
                  <a:cubicBezTo>
                    <a:pt x="27091" y="22903"/>
                    <a:pt x="18140" y="21249"/>
                    <a:pt x="9673" y="18427"/>
                  </a:cubicBezTo>
                  <a:cubicBezTo>
                    <a:pt x="-10761" y="-12224"/>
                    <a:pt x="6325" y="46883"/>
                    <a:pt x="14156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103EA36E-977B-3E4A-9C65-CDC6E78ECE8C}"/>
              </a:ext>
            </a:extLst>
          </p:cNvPr>
          <p:cNvGrpSpPr/>
          <p:nvPr/>
        </p:nvGrpSpPr>
        <p:grpSpPr>
          <a:xfrm>
            <a:off x="7378520" y="2728658"/>
            <a:ext cx="3961296" cy="1475841"/>
            <a:chOff x="3216128" y="4154492"/>
            <a:chExt cx="3961296" cy="1475841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34F3B496-3FC8-B54D-BBEB-3273F732F402}"/>
                </a:ext>
              </a:extLst>
            </p:cNvPr>
            <p:cNvCxnSpPr/>
            <p:nvPr/>
          </p:nvCxnSpPr>
          <p:spPr>
            <a:xfrm>
              <a:off x="3216984" y="4154492"/>
              <a:ext cx="0" cy="1470844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E3A8657-7369-A64C-99AC-AFF5073FF4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6984" y="5625336"/>
              <a:ext cx="396044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29DB0F4-652B-024E-8F1F-D1F6A277704B}"/>
                </a:ext>
              </a:extLst>
            </p:cNvPr>
            <p:cNvSpPr/>
            <p:nvPr/>
          </p:nvSpPr>
          <p:spPr>
            <a:xfrm>
              <a:off x="3216128" y="4291106"/>
              <a:ext cx="3836606" cy="1339227"/>
            </a:xfrm>
            <a:custGeom>
              <a:avLst/>
              <a:gdLst>
                <a:gd name="connsiteX0" fmla="*/ 11082 w 3838015"/>
                <a:gd name="connsiteY0" fmla="*/ 0 h 1388533"/>
                <a:gd name="connsiteX1" fmla="*/ 11082 w 3838015"/>
                <a:gd name="connsiteY1" fmla="*/ 1388533 h 1388533"/>
                <a:gd name="connsiteX2" fmla="*/ 3838015 w 3838015"/>
                <a:gd name="connsiteY2" fmla="*/ 1380067 h 1388533"/>
                <a:gd name="connsiteX3" fmla="*/ 3838015 w 3838015"/>
                <a:gd name="connsiteY3" fmla="*/ 1295400 h 1388533"/>
                <a:gd name="connsiteX4" fmla="*/ 3838015 w 3838015"/>
                <a:gd name="connsiteY4" fmla="*/ 1295400 h 1388533"/>
                <a:gd name="connsiteX5" fmla="*/ 3770282 w 3838015"/>
                <a:gd name="connsiteY5" fmla="*/ 1261533 h 1388533"/>
                <a:gd name="connsiteX6" fmla="*/ 3719482 w 3838015"/>
                <a:gd name="connsiteY6" fmla="*/ 1244600 h 1388533"/>
                <a:gd name="connsiteX7" fmla="*/ 3694082 w 3838015"/>
                <a:gd name="connsiteY7" fmla="*/ 1236133 h 1388533"/>
                <a:gd name="connsiteX8" fmla="*/ 3668682 w 3838015"/>
                <a:gd name="connsiteY8" fmla="*/ 1227667 h 1388533"/>
                <a:gd name="connsiteX9" fmla="*/ 3643282 w 3838015"/>
                <a:gd name="connsiteY9" fmla="*/ 1219200 h 1388533"/>
                <a:gd name="connsiteX10" fmla="*/ 3584015 w 3838015"/>
                <a:gd name="connsiteY10" fmla="*/ 1210733 h 1388533"/>
                <a:gd name="connsiteX11" fmla="*/ 3389282 w 3838015"/>
                <a:gd name="connsiteY11" fmla="*/ 1202267 h 1388533"/>
                <a:gd name="connsiteX12" fmla="*/ 3321549 w 3838015"/>
                <a:gd name="connsiteY12" fmla="*/ 1193800 h 1388533"/>
                <a:gd name="connsiteX13" fmla="*/ 3245349 w 3838015"/>
                <a:gd name="connsiteY13" fmla="*/ 1185333 h 1388533"/>
                <a:gd name="connsiteX14" fmla="*/ 3194549 w 3838015"/>
                <a:gd name="connsiteY14" fmla="*/ 1168400 h 1388533"/>
                <a:gd name="connsiteX15" fmla="*/ 3143749 w 3838015"/>
                <a:gd name="connsiteY15" fmla="*/ 1159933 h 1388533"/>
                <a:gd name="connsiteX16" fmla="*/ 3092949 w 3838015"/>
                <a:gd name="connsiteY16" fmla="*/ 1143000 h 1388533"/>
                <a:gd name="connsiteX17" fmla="*/ 3033682 w 3838015"/>
                <a:gd name="connsiteY17" fmla="*/ 1126067 h 1388533"/>
                <a:gd name="connsiteX18" fmla="*/ 2982882 w 3838015"/>
                <a:gd name="connsiteY18" fmla="*/ 1100667 h 1388533"/>
                <a:gd name="connsiteX19" fmla="*/ 2906682 w 3838015"/>
                <a:gd name="connsiteY19" fmla="*/ 1066800 h 1388533"/>
                <a:gd name="connsiteX20" fmla="*/ 2855882 w 3838015"/>
                <a:gd name="connsiteY20" fmla="*/ 1049867 h 1388533"/>
                <a:gd name="connsiteX21" fmla="*/ 2830482 w 3838015"/>
                <a:gd name="connsiteY21" fmla="*/ 1041400 h 1388533"/>
                <a:gd name="connsiteX22" fmla="*/ 2779682 w 3838015"/>
                <a:gd name="connsiteY22" fmla="*/ 1016000 h 1388533"/>
                <a:gd name="connsiteX23" fmla="*/ 2754282 w 3838015"/>
                <a:gd name="connsiteY23" fmla="*/ 999067 h 1388533"/>
                <a:gd name="connsiteX24" fmla="*/ 2703482 w 3838015"/>
                <a:gd name="connsiteY24" fmla="*/ 982133 h 1388533"/>
                <a:gd name="connsiteX25" fmla="*/ 2652682 w 3838015"/>
                <a:gd name="connsiteY25" fmla="*/ 965200 h 1388533"/>
                <a:gd name="connsiteX26" fmla="*/ 2601882 w 3838015"/>
                <a:gd name="connsiteY26" fmla="*/ 948267 h 1388533"/>
                <a:gd name="connsiteX27" fmla="*/ 2576482 w 3838015"/>
                <a:gd name="connsiteY27" fmla="*/ 939800 h 1388533"/>
                <a:gd name="connsiteX28" fmla="*/ 2508749 w 3838015"/>
                <a:gd name="connsiteY28" fmla="*/ 922867 h 1388533"/>
                <a:gd name="connsiteX29" fmla="*/ 2483349 w 3838015"/>
                <a:gd name="connsiteY29" fmla="*/ 914400 h 1388533"/>
                <a:gd name="connsiteX30" fmla="*/ 2432549 w 3838015"/>
                <a:gd name="connsiteY30" fmla="*/ 905933 h 1388533"/>
                <a:gd name="connsiteX31" fmla="*/ 2407149 w 3838015"/>
                <a:gd name="connsiteY31" fmla="*/ 897467 h 1388533"/>
                <a:gd name="connsiteX32" fmla="*/ 2246282 w 3838015"/>
                <a:gd name="connsiteY32" fmla="*/ 872067 h 1388533"/>
                <a:gd name="connsiteX33" fmla="*/ 2203949 w 3838015"/>
                <a:gd name="connsiteY33" fmla="*/ 863600 h 1388533"/>
                <a:gd name="connsiteX34" fmla="*/ 2068482 w 3838015"/>
                <a:gd name="connsiteY34" fmla="*/ 846667 h 1388533"/>
                <a:gd name="connsiteX35" fmla="*/ 2000749 w 3838015"/>
                <a:gd name="connsiteY35" fmla="*/ 829733 h 1388533"/>
                <a:gd name="connsiteX36" fmla="*/ 1949949 w 3838015"/>
                <a:gd name="connsiteY36" fmla="*/ 812800 h 1388533"/>
                <a:gd name="connsiteX37" fmla="*/ 1865282 w 3838015"/>
                <a:gd name="connsiteY37" fmla="*/ 787400 h 1388533"/>
                <a:gd name="connsiteX38" fmla="*/ 1831415 w 3838015"/>
                <a:gd name="connsiteY38" fmla="*/ 770467 h 1388533"/>
                <a:gd name="connsiteX39" fmla="*/ 1806015 w 3838015"/>
                <a:gd name="connsiteY39" fmla="*/ 762000 h 1388533"/>
                <a:gd name="connsiteX40" fmla="*/ 1780615 w 3838015"/>
                <a:gd name="connsiteY40" fmla="*/ 745067 h 1388533"/>
                <a:gd name="connsiteX41" fmla="*/ 1755215 w 3838015"/>
                <a:gd name="connsiteY41" fmla="*/ 736600 h 1388533"/>
                <a:gd name="connsiteX42" fmla="*/ 1729815 w 3838015"/>
                <a:gd name="connsiteY42" fmla="*/ 719667 h 1388533"/>
                <a:gd name="connsiteX43" fmla="*/ 1695949 w 3838015"/>
                <a:gd name="connsiteY43" fmla="*/ 702733 h 1388533"/>
                <a:gd name="connsiteX44" fmla="*/ 1619749 w 3838015"/>
                <a:gd name="connsiteY44" fmla="*/ 660400 h 1388533"/>
                <a:gd name="connsiteX45" fmla="*/ 1560482 w 3838015"/>
                <a:gd name="connsiteY45" fmla="*/ 618067 h 1388533"/>
                <a:gd name="connsiteX46" fmla="*/ 1509682 w 3838015"/>
                <a:gd name="connsiteY46" fmla="*/ 592667 h 1388533"/>
                <a:gd name="connsiteX47" fmla="*/ 1484282 w 3838015"/>
                <a:gd name="connsiteY47" fmla="*/ 575733 h 1388533"/>
                <a:gd name="connsiteX48" fmla="*/ 1433482 w 3838015"/>
                <a:gd name="connsiteY48" fmla="*/ 558800 h 1388533"/>
                <a:gd name="connsiteX49" fmla="*/ 1408082 w 3838015"/>
                <a:gd name="connsiteY49" fmla="*/ 541867 h 1388533"/>
                <a:gd name="connsiteX50" fmla="*/ 1357282 w 3838015"/>
                <a:gd name="connsiteY50" fmla="*/ 524933 h 1388533"/>
                <a:gd name="connsiteX51" fmla="*/ 1272615 w 3838015"/>
                <a:gd name="connsiteY51" fmla="*/ 508000 h 1388533"/>
                <a:gd name="connsiteX52" fmla="*/ 1077882 w 3838015"/>
                <a:gd name="connsiteY52" fmla="*/ 491067 h 1388533"/>
                <a:gd name="connsiteX53" fmla="*/ 984749 w 3838015"/>
                <a:gd name="connsiteY53" fmla="*/ 474133 h 1388533"/>
                <a:gd name="connsiteX54" fmla="*/ 959349 w 3838015"/>
                <a:gd name="connsiteY54" fmla="*/ 465667 h 1388533"/>
                <a:gd name="connsiteX55" fmla="*/ 883149 w 3838015"/>
                <a:gd name="connsiteY55" fmla="*/ 448733 h 1388533"/>
                <a:gd name="connsiteX56" fmla="*/ 798482 w 3838015"/>
                <a:gd name="connsiteY56" fmla="*/ 423333 h 1388533"/>
                <a:gd name="connsiteX57" fmla="*/ 773082 w 3838015"/>
                <a:gd name="connsiteY57" fmla="*/ 414867 h 1388533"/>
                <a:gd name="connsiteX58" fmla="*/ 705349 w 3838015"/>
                <a:gd name="connsiteY58" fmla="*/ 389467 h 1388533"/>
                <a:gd name="connsiteX59" fmla="*/ 688415 w 3838015"/>
                <a:gd name="connsiteY59" fmla="*/ 372533 h 1388533"/>
                <a:gd name="connsiteX60" fmla="*/ 637615 w 3838015"/>
                <a:gd name="connsiteY60" fmla="*/ 355600 h 1388533"/>
                <a:gd name="connsiteX61" fmla="*/ 612215 w 3838015"/>
                <a:gd name="connsiteY61" fmla="*/ 338667 h 1388533"/>
                <a:gd name="connsiteX62" fmla="*/ 561415 w 3838015"/>
                <a:gd name="connsiteY62" fmla="*/ 321733 h 1388533"/>
                <a:gd name="connsiteX63" fmla="*/ 536015 w 3838015"/>
                <a:gd name="connsiteY63" fmla="*/ 304800 h 1388533"/>
                <a:gd name="connsiteX64" fmla="*/ 502149 w 3838015"/>
                <a:gd name="connsiteY64" fmla="*/ 296333 h 1388533"/>
                <a:gd name="connsiteX65" fmla="*/ 341282 w 3838015"/>
                <a:gd name="connsiteY65" fmla="*/ 270933 h 1388533"/>
                <a:gd name="connsiteX66" fmla="*/ 273549 w 3838015"/>
                <a:gd name="connsiteY66" fmla="*/ 254000 h 1388533"/>
                <a:gd name="connsiteX67" fmla="*/ 222749 w 3838015"/>
                <a:gd name="connsiteY67" fmla="*/ 237067 h 1388533"/>
                <a:gd name="connsiteX68" fmla="*/ 205815 w 3838015"/>
                <a:gd name="connsiteY68" fmla="*/ 220133 h 1388533"/>
                <a:gd name="connsiteX69" fmla="*/ 180415 w 3838015"/>
                <a:gd name="connsiteY69" fmla="*/ 203200 h 1388533"/>
                <a:gd name="connsiteX70" fmla="*/ 163482 w 3838015"/>
                <a:gd name="connsiteY70" fmla="*/ 177800 h 1388533"/>
                <a:gd name="connsiteX71" fmla="*/ 138082 w 3838015"/>
                <a:gd name="connsiteY71" fmla="*/ 160867 h 1388533"/>
                <a:gd name="connsiteX72" fmla="*/ 104215 w 3838015"/>
                <a:gd name="connsiteY72" fmla="*/ 127000 h 1388533"/>
                <a:gd name="connsiteX73" fmla="*/ 78815 w 3838015"/>
                <a:gd name="connsiteY73" fmla="*/ 110067 h 1388533"/>
                <a:gd name="connsiteX74" fmla="*/ 36482 w 3838015"/>
                <a:gd name="connsiteY74" fmla="*/ 76200 h 1388533"/>
                <a:gd name="connsiteX75" fmla="*/ 11082 w 3838015"/>
                <a:gd name="connsiteY75" fmla="*/ 67733 h 1388533"/>
                <a:gd name="connsiteX76" fmla="*/ 11082 w 3838015"/>
                <a:gd name="connsiteY76" fmla="*/ 0 h 1388533"/>
                <a:gd name="connsiteX0" fmla="*/ 14156 w 3836606"/>
                <a:gd name="connsiteY0" fmla="*/ 0 h 1339227"/>
                <a:gd name="connsiteX1" fmla="*/ 9673 w 3836606"/>
                <a:gd name="connsiteY1" fmla="*/ 1339227 h 1339227"/>
                <a:gd name="connsiteX2" fmla="*/ 3836606 w 3836606"/>
                <a:gd name="connsiteY2" fmla="*/ 1330761 h 1339227"/>
                <a:gd name="connsiteX3" fmla="*/ 3836606 w 3836606"/>
                <a:gd name="connsiteY3" fmla="*/ 1246094 h 1339227"/>
                <a:gd name="connsiteX4" fmla="*/ 3836606 w 3836606"/>
                <a:gd name="connsiteY4" fmla="*/ 1246094 h 1339227"/>
                <a:gd name="connsiteX5" fmla="*/ 3768873 w 3836606"/>
                <a:gd name="connsiteY5" fmla="*/ 1212227 h 1339227"/>
                <a:gd name="connsiteX6" fmla="*/ 3718073 w 3836606"/>
                <a:gd name="connsiteY6" fmla="*/ 1195294 h 1339227"/>
                <a:gd name="connsiteX7" fmla="*/ 3692673 w 3836606"/>
                <a:gd name="connsiteY7" fmla="*/ 1186827 h 1339227"/>
                <a:gd name="connsiteX8" fmla="*/ 3667273 w 3836606"/>
                <a:gd name="connsiteY8" fmla="*/ 1178361 h 1339227"/>
                <a:gd name="connsiteX9" fmla="*/ 3641873 w 3836606"/>
                <a:gd name="connsiteY9" fmla="*/ 1169894 h 1339227"/>
                <a:gd name="connsiteX10" fmla="*/ 3582606 w 3836606"/>
                <a:gd name="connsiteY10" fmla="*/ 1161427 h 1339227"/>
                <a:gd name="connsiteX11" fmla="*/ 3387873 w 3836606"/>
                <a:gd name="connsiteY11" fmla="*/ 1152961 h 1339227"/>
                <a:gd name="connsiteX12" fmla="*/ 3320140 w 3836606"/>
                <a:gd name="connsiteY12" fmla="*/ 1144494 h 1339227"/>
                <a:gd name="connsiteX13" fmla="*/ 3243940 w 3836606"/>
                <a:gd name="connsiteY13" fmla="*/ 1136027 h 1339227"/>
                <a:gd name="connsiteX14" fmla="*/ 3193140 w 3836606"/>
                <a:gd name="connsiteY14" fmla="*/ 1119094 h 1339227"/>
                <a:gd name="connsiteX15" fmla="*/ 3142340 w 3836606"/>
                <a:gd name="connsiteY15" fmla="*/ 1110627 h 1339227"/>
                <a:gd name="connsiteX16" fmla="*/ 3091540 w 3836606"/>
                <a:gd name="connsiteY16" fmla="*/ 1093694 h 1339227"/>
                <a:gd name="connsiteX17" fmla="*/ 3032273 w 3836606"/>
                <a:gd name="connsiteY17" fmla="*/ 1076761 h 1339227"/>
                <a:gd name="connsiteX18" fmla="*/ 2981473 w 3836606"/>
                <a:gd name="connsiteY18" fmla="*/ 1051361 h 1339227"/>
                <a:gd name="connsiteX19" fmla="*/ 2905273 w 3836606"/>
                <a:gd name="connsiteY19" fmla="*/ 1017494 h 1339227"/>
                <a:gd name="connsiteX20" fmla="*/ 2854473 w 3836606"/>
                <a:gd name="connsiteY20" fmla="*/ 1000561 h 1339227"/>
                <a:gd name="connsiteX21" fmla="*/ 2829073 w 3836606"/>
                <a:gd name="connsiteY21" fmla="*/ 992094 h 1339227"/>
                <a:gd name="connsiteX22" fmla="*/ 2778273 w 3836606"/>
                <a:gd name="connsiteY22" fmla="*/ 966694 h 1339227"/>
                <a:gd name="connsiteX23" fmla="*/ 2752873 w 3836606"/>
                <a:gd name="connsiteY23" fmla="*/ 949761 h 1339227"/>
                <a:gd name="connsiteX24" fmla="*/ 2702073 w 3836606"/>
                <a:gd name="connsiteY24" fmla="*/ 932827 h 1339227"/>
                <a:gd name="connsiteX25" fmla="*/ 2651273 w 3836606"/>
                <a:gd name="connsiteY25" fmla="*/ 915894 h 1339227"/>
                <a:gd name="connsiteX26" fmla="*/ 2600473 w 3836606"/>
                <a:gd name="connsiteY26" fmla="*/ 898961 h 1339227"/>
                <a:gd name="connsiteX27" fmla="*/ 2575073 w 3836606"/>
                <a:gd name="connsiteY27" fmla="*/ 890494 h 1339227"/>
                <a:gd name="connsiteX28" fmla="*/ 2507340 w 3836606"/>
                <a:gd name="connsiteY28" fmla="*/ 873561 h 1339227"/>
                <a:gd name="connsiteX29" fmla="*/ 2481940 w 3836606"/>
                <a:gd name="connsiteY29" fmla="*/ 865094 h 1339227"/>
                <a:gd name="connsiteX30" fmla="*/ 2431140 w 3836606"/>
                <a:gd name="connsiteY30" fmla="*/ 856627 h 1339227"/>
                <a:gd name="connsiteX31" fmla="*/ 2405740 w 3836606"/>
                <a:gd name="connsiteY31" fmla="*/ 848161 h 1339227"/>
                <a:gd name="connsiteX32" fmla="*/ 2244873 w 3836606"/>
                <a:gd name="connsiteY32" fmla="*/ 822761 h 1339227"/>
                <a:gd name="connsiteX33" fmla="*/ 2202540 w 3836606"/>
                <a:gd name="connsiteY33" fmla="*/ 814294 h 1339227"/>
                <a:gd name="connsiteX34" fmla="*/ 2067073 w 3836606"/>
                <a:gd name="connsiteY34" fmla="*/ 797361 h 1339227"/>
                <a:gd name="connsiteX35" fmla="*/ 1999340 w 3836606"/>
                <a:gd name="connsiteY35" fmla="*/ 780427 h 1339227"/>
                <a:gd name="connsiteX36" fmla="*/ 1948540 w 3836606"/>
                <a:gd name="connsiteY36" fmla="*/ 763494 h 1339227"/>
                <a:gd name="connsiteX37" fmla="*/ 1863873 w 3836606"/>
                <a:gd name="connsiteY37" fmla="*/ 738094 h 1339227"/>
                <a:gd name="connsiteX38" fmla="*/ 1830006 w 3836606"/>
                <a:gd name="connsiteY38" fmla="*/ 721161 h 1339227"/>
                <a:gd name="connsiteX39" fmla="*/ 1804606 w 3836606"/>
                <a:gd name="connsiteY39" fmla="*/ 712694 h 1339227"/>
                <a:gd name="connsiteX40" fmla="*/ 1779206 w 3836606"/>
                <a:gd name="connsiteY40" fmla="*/ 695761 h 1339227"/>
                <a:gd name="connsiteX41" fmla="*/ 1753806 w 3836606"/>
                <a:gd name="connsiteY41" fmla="*/ 687294 h 1339227"/>
                <a:gd name="connsiteX42" fmla="*/ 1728406 w 3836606"/>
                <a:gd name="connsiteY42" fmla="*/ 670361 h 1339227"/>
                <a:gd name="connsiteX43" fmla="*/ 1694540 w 3836606"/>
                <a:gd name="connsiteY43" fmla="*/ 653427 h 1339227"/>
                <a:gd name="connsiteX44" fmla="*/ 1618340 w 3836606"/>
                <a:gd name="connsiteY44" fmla="*/ 611094 h 1339227"/>
                <a:gd name="connsiteX45" fmla="*/ 1559073 w 3836606"/>
                <a:gd name="connsiteY45" fmla="*/ 568761 h 1339227"/>
                <a:gd name="connsiteX46" fmla="*/ 1508273 w 3836606"/>
                <a:gd name="connsiteY46" fmla="*/ 543361 h 1339227"/>
                <a:gd name="connsiteX47" fmla="*/ 1482873 w 3836606"/>
                <a:gd name="connsiteY47" fmla="*/ 526427 h 1339227"/>
                <a:gd name="connsiteX48" fmla="*/ 1432073 w 3836606"/>
                <a:gd name="connsiteY48" fmla="*/ 509494 h 1339227"/>
                <a:gd name="connsiteX49" fmla="*/ 1406673 w 3836606"/>
                <a:gd name="connsiteY49" fmla="*/ 492561 h 1339227"/>
                <a:gd name="connsiteX50" fmla="*/ 1355873 w 3836606"/>
                <a:gd name="connsiteY50" fmla="*/ 475627 h 1339227"/>
                <a:gd name="connsiteX51" fmla="*/ 1271206 w 3836606"/>
                <a:gd name="connsiteY51" fmla="*/ 458694 h 1339227"/>
                <a:gd name="connsiteX52" fmla="*/ 1076473 w 3836606"/>
                <a:gd name="connsiteY52" fmla="*/ 441761 h 1339227"/>
                <a:gd name="connsiteX53" fmla="*/ 983340 w 3836606"/>
                <a:gd name="connsiteY53" fmla="*/ 424827 h 1339227"/>
                <a:gd name="connsiteX54" fmla="*/ 957940 w 3836606"/>
                <a:gd name="connsiteY54" fmla="*/ 416361 h 1339227"/>
                <a:gd name="connsiteX55" fmla="*/ 881740 w 3836606"/>
                <a:gd name="connsiteY55" fmla="*/ 399427 h 1339227"/>
                <a:gd name="connsiteX56" fmla="*/ 797073 w 3836606"/>
                <a:gd name="connsiteY56" fmla="*/ 374027 h 1339227"/>
                <a:gd name="connsiteX57" fmla="*/ 771673 w 3836606"/>
                <a:gd name="connsiteY57" fmla="*/ 365561 h 1339227"/>
                <a:gd name="connsiteX58" fmla="*/ 703940 w 3836606"/>
                <a:gd name="connsiteY58" fmla="*/ 340161 h 1339227"/>
                <a:gd name="connsiteX59" fmla="*/ 687006 w 3836606"/>
                <a:gd name="connsiteY59" fmla="*/ 323227 h 1339227"/>
                <a:gd name="connsiteX60" fmla="*/ 636206 w 3836606"/>
                <a:gd name="connsiteY60" fmla="*/ 306294 h 1339227"/>
                <a:gd name="connsiteX61" fmla="*/ 610806 w 3836606"/>
                <a:gd name="connsiteY61" fmla="*/ 289361 h 1339227"/>
                <a:gd name="connsiteX62" fmla="*/ 560006 w 3836606"/>
                <a:gd name="connsiteY62" fmla="*/ 272427 h 1339227"/>
                <a:gd name="connsiteX63" fmla="*/ 534606 w 3836606"/>
                <a:gd name="connsiteY63" fmla="*/ 255494 h 1339227"/>
                <a:gd name="connsiteX64" fmla="*/ 500740 w 3836606"/>
                <a:gd name="connsiteY64" fmla="*/ 247027 h 1339227"/>
                <a:gd name="connsiteX65" fmla="*/ 339873 w 3836606"/>
                <a:gd name="connsiteY65" fmla="*/ 221627 h 1339227"/>
                <a:gd name="connsiteX66" fmla="*/ 272140 w 3836606"/>
                <a:gd name="connsiteY66" fmla="*/ 204694 h 1339227"/>
                <a:gd name="connsiteX67" fmla="*/ 221340 w 3836606"/>
                <a:gd name="connsiteY67" fmla="*/ 187761 h 1339227"/>
                <a:gd name="connsiteX68" fmla="*/ 204406 w 3836606"/>
                <a:gd name="connsiteY68" fmla="*/ 170827 h 1339227"/>
                <a:gd name="connsiteX69" fmla="*/ 179006 w 3836606"/>
                <a:gd name="connsiteY69" fmla="*/ 153894 h 1339227"/>
                <a:gd name="connsiteX70" fmla="*/ 162073 w 3836606"/>
                <a:gd name="connsiteY70" fmla="*/ 128494 h 1339227"/>
                <a:gd name="connsiteX71" fmla="*/ 136673 w 3836606"/>
                <a:gd name="connsiteY71" fmla="*/ 111561 h 1339227"/>
                <a:gd name="connsiteX72" fmla="*/ 102806 w 3836606"/>
                <a:gd name="connsiteY72" fmla="*/ 77694 h 1339227"/>
                <a:gd name="connsiteX73" fmla="*/ 77406 w 3836606"/>
                <a:gd name="connsiteY73" fmla="*/ 60761 h 1339227"/>
                <a:gd name="connsiteX74" fmla="*/ 35073 w 3836606"/>
                <a:gd name="connsiteY74" fmla="*/ 26894 h 1339227"/>
                <a:gd name="connsiteX75" fmla="*/ 9673 w 3836606"/>
                <a:gd name="connsiteY75" fmla="*/ 18427 h 1339227"/>
                <a:gd name="connsiteX76" fmla="*/ 14156 w 3836606"/>
                <a:gd name="connsiteY76" fmla="*/ 0 h 133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836606" h="1339227">
                  <a:moveTo>
                    <a:pt x="14156" y="0"/>
                  </a:moveTo>
                  <a:cubicBezTo>
                    <a:pt x="12662" y="446409"/>
                    <a:pt x="11167" y="892818"/>
                    <a:pt x="9673" y="1339227"/>
                  </a:cubicBezTo>
                  <a:lnTo>
                    <a:pt x="3836606" y="1330761"/>
                  </a:lnTo>
                  <a:lnTo>
                    <a:pt x="3836606" y="1246094"/>
                  </a:lnTo>
                  <a:lnTo>
                    <a:pt x="3836606" y="1246094"/>
                  </a:lnTo>
                  <a:cubicBezTo>
                    <a:pt x="3814028" y="1234805"/>
                    <a:pt x="3792075" y="1222171"/>
                    <a:pt x="3768873" y="1212227"/>
                  </a:cubicBezTo>
                  <a:cubicBezTo>
                    <a:pt x="3752467" y="1205196"/>
                    <a:pt x="3735006" y="1200938"/>
                    <a:pt x="3718073" y="1195294"/>
                  </a:cubicBezTo>
                  <a:lnTo>
                    <a:pt x="3692673" y="1186827"/>
                  </a:lnTo>
                  <a:lnTo>
                    <a:pt x="3667273" y="1178361"/>
                  </a:lnTo>
                  <a:cubicBezTo>
                    <a:pt x="3658806" y="1175539"/>
                    <a:pt x="3650708" y="1171156"/>
                    <a:pt x="3641873" y="1169894"/>
                  </a:cubicBezTo>
                  <a:cubicBezTo>
                    <a:pt x="3622117" y="1167072"/>
                    <a:pt x="3602518" y="1162754"/>
                    <a:pt x="3582606" y="1161427"/>
                  </a:cubicBezTo>
                  <a:cubicBezTo>
                    <a:pt x="3517778" y="1157105"/>
                    <a:pt x="3452784" y="1155783"/>
                    <a:pt x="3387873" y="1152961"/>
                  </a:cubicBezTo>
                  <a:lnTo>
                    <a:pt x="3320140" y="1144494"/>
                  </a:lnTo>
                  <a:cubicBezTo>
                    <a:pt x="3294759" y="1141508"/>
                    <a:pt x="3269000" y="1141039"/>
                    <a:pt x="3243940" y="1136027"/>
                  </a:cubicBezTo>
                  <a:cubicBezTo>
                    <a:pt x="3226437" y="1132526"/>
                    <a:pt x="3210746" y="1122029"/>
                    <a:pt x="3193140" y="1119094"/>
                  </a:cubicBezTo>
                  <a:cubicBezTo>
                    <a:pt x="3176207" y="1116272"/>
                    <a:pt x="3158994" y="1114791"/>
                    <a:pt x="3142340" y="1110627"/>
                  </a:cubicBezTo>
                  <a:cubicBezTo>
                    <a:pt x="3125024" y="1106298"/>
                    <a:pt x="3108856" y="1098023"/>
                    <a:pt x="3091540" y="1093694"/>
                  </a:cubicBezTo>
                  <a:cubicBezTo>
                    <a:pt x="3049015" y="1083062"/>
                    <a:pt x="3068712" y="1088907"/>
                    <a:pt x="3032273" y="1076761"/>
                  </a:cubicBezTo>
                  <a:cubicBezTo>
                    <a:pt x="2959479" y="1028230"/>
                    <a:pt x="3051580" y="1086415"/>
                    <a:pt x="2981473" y="1051361"/>
                  </a:cubicBezTo>
                  <a:cubicBezTo>
                    <a:pt x="2900963" y="1011106"/>
                    <a:pt x="3036345" y="1061185"/>
                    <a:pt x="2905273" y="1017494"/>
                  </a:cubicBezTo>
                  <a:lnTo>
                    <a:pt x="2854473" y="1000561"/>
                  </a:lnTo>
                  <a:cubicBezTo>
                    <a:pt x="2846006" y="997739"/>
                    <a:pt x="2836499" y="997044"/>
                    <a:pt x="2829073" y="992094"/>
                  </a:cubicBezTo>
                  <a:cubicBezTo>
                    <a:pt x="2756281" y="943567"/>
                    <a:pt x="2848380" y="1001747"/>
                    <a:pt x="2778273" y="966694"/>
                  </a:cubicBezTo>
                  <a:cubicBezTo>
                    <a:pt x="2769172" y="962143"/>
                    <a:pt x="2762172" y="953894"/>
                    <a:pt x="2752873" y="949761"/>
                  </a:cubicBezTo>
                  <a:cubicBezTo>
                    <a:pt x="2736562" y="942512"/>
                    <a:pt x="2719006" y="938471"/>
                    <a:pt x="2702073" y="932827"/>
                  </a:cubicBezTo>
                  <a:lnTo>
                    <a:pt x="2651273" y="915894"/>
                  </a:lnTo>
                  <a:lnTo>
                    <a:pt x="2600473" y="898961"/>
                  </a:lnTo>
                  <a:cubicBezTo>
                    <a:pt x="2592006" y="896139"/>
                    <a:pt x="2583731" y="892659"/>
                    <a:pt x="2575073" y="890494"/>
                  </a:cubicBezTo>
                  <a:cubicBezTo>
                    <a:pt x="2552495" y="884850"/>
                    <a:pt x="2529418" y="880921"/>
                    <a:pt x="2507340" y="873561"/>
                  </a:cubicBezTo>
                  <a:cubicBezTo>
                    <a:pt x="2498873" y="870739"/>
                    <a:pt x="2490652" y="867030"/>
                    <a:pt x="2481940" y="865094"/>
                  </a:cubicBezTo>
                  <a:cubicBezTo>
                    <a:pt x="2465182" y="861370"/>
                    <a:pt x="2447898" y="860351"/>
                    <a:pt x="2431140" y="856627"/>
                  </a:cubicBezTo>
                  <a:cubicBezTo>
                    <a:pt x="2422428" y="854691"/>
                    <a:pt x="2414491" y="849911"/>
                    <a:pt x="2405740" y="848161"/>
                  </a:cubicBezTo>
                  <a:cubicBezTo>
                    <a:pt x="2291071" y="825227"/>
                    <a:pt x="2334283" y="837662"/>
                    <a:pt x="2244873" y="822761"/>
                  </a:cubicBezTo>
                  <a:cubicBezTo>
                    <a:pt x="2230678" y="820395"/>
                    <a:pt x="2216786" y="816329"/>
                    <a:pt x="2202540" y="814294"/>
                  </a:cubicBezTo>
                  <a:cubicBezTo>
                    <a:pt x="2157490" y="807858"/>
                    <a:pt x="2067073" y="797361"/>
                    <a:pt x="2067073" y="797361"/>
                  </a:cubicBezTo>
                  <a:cubicBezTo>
                    <a:pt x="1990015" y="771674"/>
                    <a:pt x="2111706" y="811072"/>
                    <a:pt x="1999340" y="780427"/>
                  </a:cubicBezTo>
                  <a:cubicBezTo>
                    <a:pt x="1982120" y="775731"/>
                    <a:pt x="1965856" y="767823"/>
                    <a:pt x="1948540" y="763494"/>
                  </a:cubicBezTo>
                  <a:cubicBezTo>
                    <a:pt x="1924234" y="757417"/>
                    <a:pt x="1884484" y="748399"/>
                    <a:pt x="1863873" y="738094"/>
                  </a:cubicBezTo>
                  <a:cubicBezTo>
                    <a:pt x="1852584" y="732450"/>
                    <a:pt x="1841607" y="726133"/>
                    <a:pt x="1830006" y="721161"/>
                  </a:cubicBezTo>
                  <a:cubicBezTo>
                    <a:pt x="1821803" y="717645"/>
                    <a:pt x="1812588" y="716685"/>
                    <a:pt x="1804606" y="712694"/>
                  </a:cubicBezTo>
                  <a:cubicBezTo>
                    <a:pt x="1795505" y="708143"/>
                    <a:pt x="1788307" y="700312"/>
                    <a:pt x="1779206" y="695761"/>
                  </a:cubicBezTo>
                  <a:cubicBezTo>
                    <a:pt x="1771224" y="691770"/>
                    <a:pt x="1761788" y="691285"/>
                    <a:pt x="1753806" y="687294"/>
                  </a:cubicBezTo>
                  <a:cubicBezTo>
                    <a:pt x="1744705" y="682743"/>
                    <a:pt x="1737241" y="675410"/>
                    <a:pt x="1728406" y="670361"/>
                  </a:cubicBezTo>
                  <a:cubicBezTo>
                    <a:pt x="1717448" y="664099"/>
                    <a:pt x="1705363" y="659921"/>
                    <a:pt x="1694540" y="653427"/>
                  </a:cubicBezTo>
                  <a:cubicBezTo>
                    <a:pt x="1621761" y="609759"/>
                    <a:pt x="1669429" y="628124"/>
                    <a:pt x="1618340" y="611094"/>
                  </a:cubicBezTo>
                  <a:cubicBezTo>
                    <a:pt x="1578162" y="570916"/>
                    <a:pt x="1599619" y="582275"/>
                    <a:pt x="1559073" y="568761"/>
                  </a:cubicBezTo>
                  <a:cubicBezTo>
                    <a:pt x="1486279" y="520230"/>
                    <a:pt x="1578380" y="578415"/>
                    <a:pt x="1508273" y="543361"/>
                  </a:cubicBezTo>
                  <a:cubicBezTo>
                    <a:pt x="1499171" y="538810"/>
                    <a:pt x="1492172" y="530560"/>
                    <a:pt x="1482873" y="526427"/>
                  </a:cubicBezTo>
                  <a:cubicBezTo>
                    <a:pt x="1466562" y="519178"/>
                    <a:pt x="1446925" y="519395"/>
                    <a:pt x="1432073" y="509494"/>
                  </a:cubicBezTo>
                  <a:cubicBezTo>
                    <a:pt x="1423606" y="503850"/>
                    <a:pt x="1415972" y="496694"/>
                    <a:pt x="1406673" y="492561"/>
                  </a:cubicBezTo>
                  <a:cubicBezTo>
                    <a:pt x="1390362" y="485312"/>
                    <a:pt x="1373190" y="479956"/>
                    <a:pt x="1355873" y="475627"/>
                  </a:cubicBezTo>
                  <a:cubicBezTo>
                    <a:pt x="1310982" y="464405"/>
                    <a:pt x="1325178" y="466998"/>
                    <a:pt x="1271206" y="458694"/>
                  </a:cubicBezTo>
                  <a:cubicBezTo>
                    <a:pt x="1179667" y="444610"/>
                    <a:pt x="1203481" y="449698"/>
                    <a:pt x="1076473" y="441761"/>
                  </a:cubicBezTo>
                  <a:cubicBezTo>
                    <a:pt x="1053822" y="437986"/>
                    <a:pt x="1007012" y="430745"/>
                    <a:pt x="983340" y="424827"/>
                  </a:cubicBezTo>
                  <a:cubicBezTo>
                    <a:pt x="974682" y="422663"/>
                    <a:pt x="966521" y="418813"/>
                    <a:pt x="957940" y="416361"/>
                  </a:cubicBezTo>
                  <a:cubicBezTo>
                    <a:pt x="921804" y="406037"/>
                    <a:pt x="921025" y="408157"/>
                    <a:pt x="881740" y="399427"/>
                  </a:cubicBezTo>
                  <a:cubicBezTo>
                    <a:pt x="843339" y="390894"/>
                    <a:pt x="839305" y="388104"/>
                    <a:pt x="797073" y="374027"/>
                  </a:cubicBezTo>
                  <a:lnTo>
                    <a:pt x="771673" y="365561"/>
                  </a:lnTo>
                  <a:cubicBezTo>
                    <a:pt x="698791" y="316971"/>
                    <a:pt x="806467" y="384101"/>
                    <a:pt x="703940" y="340161"/>
                  </a:cubicBezTo>
                  <a:cubicBezTo>
                    <a:pt x="696603" y="337016"/>
                    <a:pt x="694146" y="326797"/>
                    <a:pt x="687006" y="323227"/>
                  </a:cubicBezTo>
                  <a:cubicBezTo>
                    <a:pt x="671041" y="315245"/>
                    <a:pt x="651058" y="316195"/>
                    <a:pt x="636206" y="306294"/>
                  </a:cubicBezTo>
                  <a:cubicBezTo>
                    <a:pt x="627739" y="300650"/>
                    <a:pt x="620105" y="293494"/>
                    <a:pt x="610806" y="289361"/>
                  </a:cubicBezTo>
                  <a:cubicBezTo>
                    <a:pt x="594495" y="282112"/>
                    <a:pt x="574858" y="282328"/>
                    <a:pt x="560006" y="272427"/>
                  </a:cubicBezTo>
                  <a:cubicBezTo>
                    <a:pt x="551539" y="266783"/>
                    <a:pt x="543959" y="259502"/>
                    <a:pt x="534606" y="255494"/>
                  </a:cubicBezTo>
                  <a:cubicBezTo>
                    <a:pt x="523911" y="250910"/>
                    <a:pt x="511885" y="250371"/>
                    <a:pt x="500740" y="247027"/>
                  </a:cubicBezTo>
                  <a:cubicBezTo>
                    <a:pt x="402227" y="217473"/>
                    <a:pt x="494132" y="233494"/>
                    <a:pt x="339873" y="221627"/>
                  </a:cubicBezTo>
                  <a:cubicBezTo>
                    <a:pt x="262791" y="195935"/>
                    <a:pt x="384546" y="235350"/>
                    <a:pt x="272140" y="204694"/>
                  </a:cubicBezTo>
                  <a:cubicBezTo>
                    <a:pt x="254920" y="199998"/>
                    <a:pt x="221340" y="187761"/>
                    <a:pt x="221340" y="187761"/>
                  </a:cubicBezTo>
                  <a:cubicBezTo>
                    <a:pt x="215695" y="182116"/>
                    <a:pt x="210640" y="175814"/>
                    <a:pt x="204406" y="170827"/>
                  </a:cubicBezTo>
                  <a:cubicBezTo>
                    <a:pt x="196460" y="164470"/>
                    <a:pt x="186201" y="161089"/>
                    <a:pt x="179006" y="153894"/>
                  </a:cubicBezTo>
                  <a:cubicBezTo>
                    <a:pt x="171811" y="146699"/>
                    <a:pt x="169268" y="135689"/>
                    <a:pt x="162073" y="128494"/>
                  </a:cubicBezTo>
                  <a:cubicBezTo>
                    <a:pt x="154878" y="121299"/>
                    <a:pt x="144399" y="118183"/>
                    <a:pt x="136673" y="111561"/>
                  </a:cubicBezTo>
                  <a:cubicBezTo>
                    <a:pt x="124551" y="101171"/>
                    <a:pt x="116090" y="86550"/>
                    <a:pt x="102806" y="77694"/>
                  </a:cubicBezTo>
                  <a:cubicBezTo>
                    <a:pt x="94339" y="72050"/>
                    <a:pt x="85352" y="67118"/>
                    <a:pt x="77406" y="60761"/>
                  </a:cubicBezTo>
                  <a:cubicBezTo>
                    <a:pt x="51153" y="39758"/>
                    <a:pt x="69824" y="44270"/>
                    <a:pt x="35073" y="26894"/>
                  </a:cubicBezTo>
                  <a:cubicBezTo>
                    <a:pt x="27091" y="22903"/>
                    <a:pt x="18140" y="21249"/>
                    <a:pt x="9673" y="18427"/>
                  </a:cubicBezTo>
                  <a:cubicBezTo>
                    <a:pt x="-10761" y="-12224"/>
                    <a:pt x="6325" y="46883"/>
                    <a:pt x="14156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A053E24C-7747-AF43-AFE6-17FCC2CCF143}"/>
              </a:ext>
            </a:extLst>
          </p:cNvPr>
          <p:cNvSpPr/>
          <p:nvPr/>
        </p:nvSpPr>
        <p:spPr>
          <a:xfrm>
            <a:off x="7384771" y="2865271"/>
            <a:ext cx="273683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F8A5A1E-3D76-8B47-B539-701C3165E80A}"/>
              </a:ext>
            </a:extLst>
          </p:cNvPr>
          <p:cNvCxnSpPr>
            <a:cxnSpLocks/>
          </p:cNvCxnSpPr>
          <p:nvPr/>
        </p:nvCxnSpPr>
        <p:spPr>
          <a:xfrm>
            <a:off x="7362244" y="4312833"/>
            <a:ext cx="288032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92CFEAB3-1DAD-F845-AB21-0D0381B9FEB3}"/>
              </a:ext>
            </a:extLst>
          </p:cNvPr>
          <p:cNvSpPr txBox="1"/>
          <p:nvPr/>
        </p:nvSpPr>
        <p:spPr>
          <a:xfrm>
            <a:off x="7296384" y="4349909"/>
            <a:ext cx="352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dt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8F364183-4CA1-7B46-8CA5-E1C5B384EE5B}"/>
              </a:ext>
            </a:extLst>
          </p:cNvPr>
          <p:cNvCxnSpPr>
            <a:cxnSpLocks/>
          </p:cNvCxnSpPr>
          <p:nvPr/>
        </p:nvCxnSpPr>
        <p:spPr>
          <a:xfrm>
            <a:off x="7286445" y="2881132"/>
            <a:ext cx="0" cy="1299901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77506345-8C0D-D44A-A8F3-4872F220D269}"/>
              </a:ext>
            </a:extLst>
          </p:cNvPr>
          <p:cNvSpPr txBox="1"/>
          <p:nvPr/>
        </p:nvSpPr>
        <p:spPr>
          <a:xfrm>
            <a:off x="6459840" y="3356570"/>
            <a:ext cx="8273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f(x(t)) /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Times" pitchFamily="2" charset="0"/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30950CB5-1E41-C747-A891-4BF79CAEDB35}"/>
              </a:ext>
            </a:extLst>
          </p:cNvPr>
          <p:cNvCxnSpPr>
            <a:cxnSpLocks/>
          </p:cNvCxnSpPr>
          <p:nvPr/>
        </p:nvCxnSpPr>
        <p:spPr>
          <a:xfrm>
            <a:off x="7727132" y="2864018"/>
            <a:ext cx="0" cy="237576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86A2B372-07AD-D149-80EF-833383D7F81C}"/>
              </a:ext>
            </a:extLst>
          </p:cNvPr>
          <p:cNvSpPr txBox="1"/>
          <p:nvPr/>
        </p:nvSpPr>
        <p:spPr>
          <a:xfrm>
            <a:off x="7893250" y="2801957"/>
            <a:ext cx="2355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exp (- dt /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 = (1 - dt /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0E80589F-AFE9-EC44-A9EA-2CABD1DD6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909" y="2906822"/>
            <a:ext cx="98045" cy="98045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7D51A1C8-D426-3549-9287-431937BEF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68" y="4725144"/>
            <a:ext cx="3769597" cy="617371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85483046-854F-A24F-AF48-C0F80ADAD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503" y="4734470"/>
            <a:ext cx="5022954" cy="62786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2FE59C6-BAE2-4C48-A811-C83D285AC1F1}"/>
              </a:ext>
            </a:extLst>
          </p:cNvPr>
          <p:cNvSpPr/>
          <p:nvPr/>
        </p:nvSpPr>
        <p:spPr>
          <a:xfrm>
            <a:off x="7388284" y="2860684"/>
            <a:ext cx="583431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00CE65-473B-8842-82CE-EAC290FD4BE3}"/>
              </a:ext>
            </a:extLst>
          </p:cNvPr>
          <p:cNvSpPr/>
          <p:nvPr/>
        </p:nvSpPr>
        <p:spPr>
          <a:xfrm>
            <a:off x="7388285" y="2860998"/>
            <a:ext cx="63284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355E65-EC7C-9040-9213-72F2837EA987}"/>
              </a:ext>
            </a:extLst>
          </p:cNvPr>
          <p:cNvSpPr txBox="1"/>
          <p:nvPr/>
        </p:nvSpPr>
        <p:spPr>
          <a:xfrm>
            <a:off x="59635" y="1470990"/>
            <a:ext cx="12373069" cy="5387009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7E3813-5DCB-D844-8B29-FD383FE15DFD}"/>
              </a:ext>
            </a:extLst>
          </p:cNvPr>
          <p:cNvSpPr txBox="1"/>
          <p:nvPr/>
        </p:nvSpPr>
        <p:spPr>
          <a:xfrm>
            <a:off x="976874" y="2565719"/>
            <a:ext cx="10558853" cy="1815882"/>
          </a:xfrm>
          <a:prstGeom prst="rect">
            <a:avLst/>
          </a:prstGeom>
          <a:solidFill>
            <a:schemeClr val="tx1">
              <a:alpha val="80000"/>
            </a:schemeClr>
          </a:solidFill>
          <a:ln w="25400"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en-GB" sz="2800" dirty="0">
                <a:solidFill>
                  <a:schemeClr val="bg1"/>
                </a:solidFill>
              </a:rPr>
              <a:t>Examples where such flexibility might be useful: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Replay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Near rewards / decision points 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Vary </a:t>
            </a:r>
            <a:r>
              <a:rPr lang="el-GR" sz="2800" dirty="0">
                <a:solidFill>
                  <a:schemeClr val="bg1"/>
                </a:solidFill>
              </a:rPr>
              <a:t>τ</a:t>
            </a:r>
            <a:r>
              <a:rPr lang="en-GB" sz="2800" dirty="0">
                <a:solidFill>
                  <a:schemeClr val="bg1"/>
                </a:solidFill>
              </a:rPr>
              <a:t>, e.g. longer in less interesting / more predictable environments</a:t>
            </a:r>
          </a:p>
        </p:txBody>
      </p:sp>
    </p:spTree>
    <p:extLst>
      <p:ext uri="{BB962C8B-B14F-4D97-AF65-F5344CB8AC3E}">
        <p14:creationId xmlns:p14="http://schemas.microsoft.com/office/powerpoint/2010/main" val="1458549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B606A-E4AF-4247-8C09-3382034DC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form of TD learning rule: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2504AD4-82EB-3441-8EA1-A5DEEE72DA8B}"/>
              </a:ext>
            </a:extLst>
          </p:cNvPr>
          <p:cNvSpPr/>
          <p:nvPr/>
        </p:nvSpPr>
        <p:spPr>
          <a:xfrm>
            <a:off x="551384" y="3113778"/>
            <a:ext cx="11161240" cy="1231008"/>
          </a:xfrm>
          <a:prstGeom prst="roundRect">
            <a:avLst/>
          </a:prstGeom>
          <a:solidFill>
            <a:srgbClr val="66C3A4">
              <a:alpha val="5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03E16D-2D99-9947-B56C-8E4945DDC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00" y="3186162"/>
            <a:ext cx="10776520" cy="103492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54AA7E7-DC16-2F42-A900-CB7CC060C4EB}"/>
              </a:ext>
            </a:extLst>
          </p:cNvPr>
          <p:cNvGrpSpPr/>
          <p:nvPr/>
        </p:nvGrpSpPr>
        <p:grpSpPr>
          <a:xfrm>
            <a:off x="1033670" y="3933056"/>
            <a:ext cx="6142450" cy="1563858"/>
            <a:chOff x="1033670" y="4673454"/>
            <a:chExt cx="6142450" cy="156385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3C04B70-BE6C-9843-8FF1-9628D517B008}"/>
                </a:ext>
              </a:extLst>
            </p:cNvPr>
            <p:cNvSpPr txBox="1"/>
            <p:nvPr/>
          </p:nvSpPr>
          <p:spPr>
            <a:xfrm>
              <a:off x="1033670" y="4797152"/>
              <a:ext cx="5719514" cy="138499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marL="342900" indent="-342900" algn="l">
                <a:buAutoNum type="arabicParenBoth"/>
              </a:pPr>
              <a:r>
                <a:rPr lang="en-GB" sz="28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Continuous space </a:t>
              </a:r>
            </a:p>
            <a:p>
              <a:pPr marL="342900" indent="-342900" algn="l">
                <a:buAutoNum type="arabicParenBoth"/>
              </a:pPr>
              <a:r>
                <a:rPr lang="en-GB" sz="28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Continuous time </a:t>
              </a:r>
            </a:p>
            <a:p>
              <a:pPr marL="342900" indent="-342900" algn="l">
                <a:buAutoNum type="arabicParenBoth"/>
              </a:pPr>
              <a:r>
                <a:rPr lang="en-GB" sz="28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Generalised state representations  </a:t>
              </a: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76FB0EEA-D3E6-4B4E-9E2C-30E72907B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439816" y="4673454"/>
              <a:ext cx="576065" cy="576065"/>
            </a:xfrm>
            <a:prstGeom prst="rect">
              <a:avLst/>
            </a:prstGeom>
          </p:spPr>
        </p:pic>
        <p:pic>
          <p:nvPicPr>
            <p:cNvPr id="11" name="Graphic 10" descr="Tick with solid fill">
              <a:extLst>
                <a:ext uri="{FF2B5EF4-FFF2-40B4-BE49-F238E27FC236}">
                  <a16:creationId xmlns:a16="http://schemas.microsoft.com/office/drawing/2014/main" id="{61949F01-CB18-ED48-93F8-CAE603258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439815" y="5085184"/>
              <a:ext cx="576065" cy="576065"/>
            </a:xfrm>
            <a:prstGeom prst="rect">
              <a:avLst/>
            </a:prstGeom>
          </p:spPr>
        </p:pic>
        <p:pic>
          <p:nvPicPr>
            <p:cNvPr id="12" name="Graphic 11" descr="Tick with solid fill">
              <a:extLst>
                <a:ext uri="{FF2B5EF4-FFF2-40B4-BE49-F238E27FC236}">
                  <a16:creationId xmlns:a16="http://schemas.microsoft.com/office/drawing/2014/main" id="{B13E41F6-A933-BC49-A27E-E5184B4DA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600055" y="5661247"/>
              <a:ext cx="576065" cy="5760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137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8889 " pathEditMode="relative" ptsTypes="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8889 " pathEditMode="relative" ptsTypes="AA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4DC89-FEF0-2646-80D9-46D10D097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Definition of place fields: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8547F-AF7D-8C45-99EE-345E43605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536" y="1556792"/>
            <a:ext cx="9144000" cy="1041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222B59-5683-1141-9949-12ED23268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536" y="2730997"/>
            <a:ext cx="5753100" cy="10414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11AF518-BD7A-CD40-946C-7572BEFA2361}"/>
              </a:ext>
            </a:extLst>
          </p:cNvPr>
          <p:cNvGrpSpPr/>
          <p:nvPr/>
        </p:nvGrpSpPr>
        <p:grpSpPr>
          <a:xfrm rot="5400000">
            <a:off x="5523952" y="3532198"/>
            <a:ext cx="288032" cy="1361136"/>
            <a:chOff x="3431704" y="4581128"/>
            <a:chExt cx="288032" cy="136113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F36AA42-F8C3-4F49-8A85-2EDB21F653DE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CF2FDEB-BDB8-2A47-BFFA-32386F6A2EEC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6FEFC8C-AC9B-1F43-AD5D-BAE714EC3B82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0BA59C-E162-7C4E-8D7C-72D98344EB19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65B3A7F-DE1B-1A4F-A8A6-8F895C2E40E0}"/>
              </a:ext>
            </a:extLst>
          </p:cNvPr>
          <p:cNvGrpSpPr/>
          <p:nvPr/>
        </p:nvGrpSpPr>
        <p:grpSpPr>
          <a:xfrm rot="5400000">
            <a:off x="6927600" y="4719323"/>
            <a:ext cx="288032" cy="1361136"/>
            <a:chOff x="3431704" y="4581128"/>
            <a:chExt cx="288032" cy="136113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57BDF55-9CBF-0F40-8DDC-63FF608C715B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CE44E70-206A-F845-86DC-7238FA43F888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3D0A160-FB67-3F48-83DA-8CD36BBC9F2A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9F1A512-88BD-C046-A2F0-FDAE5DDB4FB1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AC3CA75-A269-464C-8AB6-773BB9206F3E}"/>
              </a:ext>
            </a:extLst>
          </p:cNvPr>
          <p:cNvGrpSpPr/>
          <p:nvPr/>
        </p:nvGrpSpPr>
        <p:grpSpPr>
          <a:xfrm rot="16200000">
            <a:off x="4040264" y="4719324"/>
            <a:ext cx="288032" cy="1361136"/>
            <a:chOff x="3431704" y="4581128"/>
            <a:chExt cx="288032" cy="1361136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2A10577-1251-1343-A26A-E37129F46BD7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B0F6DE8-BF0E-F64D-B575-C565E6205DB6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2D14C02-3443-6F42-BB8E-C48F97885527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6E15FAB-A058-8341-AF04-EDD0448F0768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C7E30F1-8342-8046-A916-C966FD34A3DF}"/>
              </a:ext>
            </a:extLst>
          </p:cNvPr>
          <p:cNvCxnSpPr>
            <a:stCxn id="11" idx="6"/>
            <a:endCxn id="22" idx="6"/>
          </p:cNvCxnSpPr>
          <p:nvPr/>
        </p:nvCxnSpPr>
        <p:spPr>
          <a:xfrm flipH="1">
            <a:off x="4720832" y="4356782"/>
            <a:ext cx="410584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BC2CD9F-BC74-5A45-8670-8897D5B1A4CF}"/>
              </a:ext>
            </a:extLst>
          </p:cNvPr>
          <p:cNvCxnSpPr>
            <a:cxnSpLocks/>
            <a:stCxn id="11" idx="6"/>
            <a:endCxn id="21" idx="6"/>
          </p:cNvCxnSpPr>
          <p:nvPr/>
        </p:nvCxnSpPr>
        <p:spPr>
          <a:xfrm flipH="1">
            <a:off x="4360792" y="4356782"/>
            <a:ext cx="770624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B27C1A4-9FE5-1847-9C67-09EB42CC6991}"/>
              </a:ext>
            </a:extLst>
          </p:cNvPr>
          <p:cNvCxnSpPr>
            <a:cxnSpLocks/>
            <a:stCxn id="11" idx="6"/>
            <a:endCxn id="19" idx="6"/>
          </p:cNvCxnSpPr>
          <p:nvPr/>
        </p:nvCxnSpPr>
        <p:spPr>
          <a:xfrm flipH="1">
            <a:off x="3647728" y="4356782"/>
            <a:ext cx="148368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52AF98F-D21E-5747-AE1B-AF99935F2F67}"/>
              </a:ext>
            </a:extLst>
          </p:cNvPr>
          <p:cNvCxnSpPr>
            <a:cxnSpLocks/>
            <a:stCxn id="11" idx="6"/>
            <a:endCxn id="20" idx="6"/>
          </p:cNvCxnSpPr>
          <p:nvPr/>
        </p:nvCxnSpPr>
        <p:spPr>
          <a:xfrm flipH="1">
            <a:off x="4007768" y="4356782"/>
            <a:ext cx="112364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48117A7-080D-CB4C-A5AB-0B5C102977B9}"/>
              </a:ext>
            </a:extLst>
          </p:cNvPr>
          <p:cNvCxnSpPr>
            <a:cxnSpLocks/>
            <a:stCxn id="10" idx="6"/>
            <a:endCxn id="19" idx="6"/>
          </p:cNvCxnSpPr>
          <p:nvPr/>
        </p:nvCxnSpPr>
        <p:spPr>
          <a:xfrm flipH="1">
            <a:off x="3647728" y="4356782"/>
            <a:ext cx="184372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054B9DD-703A-4C46-922E-5664F48BF21A}"/>
              </a:ext>
            </a:extLst>
          </p:cNvPr>
          <p:cNvCxnSpPr>
            <a:cxnSpLocks/>
            <a:stCxn id="10" idx="6"/>
          </p:cNvCxnSpPr>
          <p:nvPr/>
        </p:nvCxnSpPr>
        <p:spPr>
          <a:xfrm flipH="1">
            <a:off x="4289476" y="4356782"/>
            <a:ext cx="1201980" cy="907478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8CE8A70-290D-174B-9B32-8FA95DF480A0}"/>
              </a:ext>
            </a:extLst>
          </p:cNvPr>
          <p:cNvCxnSpPr>
            <a:cxnSpLocks/>
            <a:stCxn id="10" idx="6"/>
            <a:endCxn id="21" idx="6"/>
          </p:cNvCxnSpPr>
          <p:nvPr/>
        </p:nvCxnSpPr>
        <p:spPr>
          <a:xfrm flipH="1">
            <a:off x="4360792" y="4356782"/>
            <a:ext cx="1130664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CC63C0D-8107-754F-A70B-588E38DF5498}"/>
              </a:ext>
            </a:extLst>
          </p:cNvPr>
          <p:cNvCxnSpPr>
            <a:cxnSpLocks/>
            <a:stCxn id="10" idx="6"/>
            <a:endCxn id="22" idx="6"/>
          </p:cNvCxnSpPr>
          <p:nvPr/>
        </p:nvCxnSpPr>
        <p:spPr>
          <a:xfrm flipH="1">
            <a:off x="4720832" y="4356782"/>
            <a:ext cx="770624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30C97EF-01E2-A642-A856-BFD487CB8A1D}"/>
              </a:ext>
            </a:extLst>
          </p:cNvPr>
          <p:cNvCxnSpPr>
            <a:cxnSpLocks/>
            <a:stCxn id="9" idx="6"/>
            <a:endCxn id="19" idx="6"/>
          </p:cNvCxnSpPr>
          <p:nvPr/>
        </p:nvCxnSpPr>
        <p:spPr>
          <a:xfrm flipH="1">
            <a:off x="3647728" y="4356782"/>
            <a:ext cx="2196752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C8B8F83-B049-AA4C-8280-3008D52F0926}"/>
              </a:ext>
            </a:extLst>
          </p:cNvPr>
          <p:cNvCxnSpPr>
            <a:cxnSpLocks/>
            <a:stCxn id="9" idx="6"/>
            <a:endCxn id="21" idx="6"/>
          </p:cNvCxnSpPr>
          <p:nvPr/>
        </p:nvCxnSpPr>
        <p:spPr>
          <a:xfrm flipH="1">
            <a:off x="4360792" y="4356782"/>
            <a:ext cx="148368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3AE84B4-7261-E043-8B14-8A1606D60E80}"/>
              </a:ext>
            </a:extLst>
          </p:cNvPr>
          <p:cNvCxnSpPr>
            <a:cxnSpLocks/>
            <a:stCxn id="9" idx="6"/>
            <a:endCxn id="20" idx="6"/>
          </p:cNvCxnSpPr>
          <p:nvPr/>
        </p:nvCxnSpPr>
        <p:spPr>
          <a:xfrm flipH="1">
            <a:off x="4007768" y="4356782"/>
            <a:ext cx="1836712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66AFBE9-8C6A-4644-93B7-91689C6A9343}"/>
              </a:ext>
            </a:extLst>
          </p:cNvPr>
          <p:cNvCxnSpPr>
            <a:cxnSpLocks/>
            <a:stCxn id="9" idx="6"/>
            <a:endCxn id="22" idx="6"/>
          </p:cNvCxnSpPr>
          <p:nvPr/>
        </p:nvCxnSpPr>
        <p:spPr>
          <a:xfrm flipH="1">
            <a:off x="4720832" y="4356782"/>
            <a:ext cx="112364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0D171A0-D51C-3C47-97D4-BC6C9AF3E990}"/>
              </a:ext>
            </a:extLst>
          </p:cNvPr>
          <p:cNvCxnSpPr>
            <a:cxnSpLocks/>
            <a:stCxn id="8" idx="6"/>
            <a:endCxn id="19" idx="6"/>
          </p:cNvCxnSpPr>
          <p:nvPr/>
        </p:nvCxnSpPr>
        <p:spPr>
          <a:xfrm flipH="1">
            <a:off x="3647728" y="4356782"/>
            <a:ext cx="2556792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218169-0736-1D4A-82D7-CFBD7431FA99}"/>
              </a:ext>
            </a:extLst>
          </p:cNvPr>
          <p:cNvCxnSpPr>
            <a:cxnSpLocks/>
            <a:stCxn id="8" idx="6"/>
            <a:endCxn id="20" idx="6"/>
          </p:cNvCxnSpPr>
          <p:nvPr/>
        </p:nvCxnSpPr>
        <p:spPr>
          <a:xfrm flipH="1">
            <a:off x="4007768" y="4356782"/>
            <a:ext cx="2196752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57FC3E8-EA6F-3942-A86F-BE6AD5AACFF8}"/>
              </a:ext>
            </a:extLst>
          </p:cNvPr>
          <p:cNvCxnSpPr>
            <a:cxnSpLocks/>
            <a:stCxn id="8" idx="6"/>
            <a:endCxn id="21" idx="6"/>
          </p:cNvCxnSpPr>
          <p:nvPr/>
        </p:nvCxnSpPr>
        <p:spPr>
          <a:xfrm flipH="1">
            <a:off x="4360792" y="4356782"/>
            <a:ext cx="184372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7E79E27-8241-D54D-8AC6-A3D0BBE9C30C}"/>
              </a:ext>
            </a:extLst>
          </p:cNvPr>
          <p:cNvCxnSpPr>
            <a:cxnSpLocks/>
            <a:stCxn id="8" idx="6"/>
            <a:endCxn id="22" idx="6"/>
          </p:cNvCxnSpPr>
          <p:nvPr/>
        </p:nvCxnSpPr>
        <p:spPr>
          <a:xfrm flipH="1">
            <a:off x="4720832" y="4356782"/>
            <a:ext cx="148368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390A272-3E94-964E-9BAE-5081F708DEDE}"/>
              </a:ext>
            </a:extLst>
          </p:cNvPr>
          <p:cNvCxnSpPr>
            <a:cxnSpLocks/>
            <a:stCxn id="11" idx="6"/>
            <a:endCxn id="17" idx="2"/>
          </p:cNvCxnSpPr>
          <p:nvPr/>
        </p:nvCxnSpPr>
        <p:spPr>
          <a:xfrm>
            <a:off x="5131416" y="4356782"/>
            <a:ext cx="140364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FF03184-2283-DB4C-A32C-2C57EBAFA19A}"/>
              </a:ext>
            </a:extLst>
          </p:cNvPr>
          <p:cNvCxnSpPr>
            <a:cxnSpLocks/>
            <a:stCxn id="11" idx="6"/>
            <a:endCxn id="16" idx="2"/>
          </p:cNvCxnSpPr>
          <p:nvPr/>
        </p:nvCxnSpPr>
        <p:spPr>
          <a:xfrm>
            <a:off x="5131416" y="4356782"/>
            <a:ext cx="176368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66CCEC79-E2D4-454B-B8C8-05E9FC9DC3FD}"/>
              </a:ext>
            </a:extLst>
          </p:cNvPr>
          <p:cNvCxnSpPr>
            <a:cxnSpLocks/>
            <a:stCxn id="11" idx="6"/>
            <a:endCxn id="15" idx="2"/>
          </p:cNvCxnSpPr>
          <p:nvPr/>
        </p:nvCxnSpPr>
        <p:spPr>
          <a:xfrm>
            <a:off x="5131416" y="4356782"/>
            <a:ext cx="2116712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89A74D90-6054-D348-B30F-31D2DE5E29A3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>
            <a:off x="5131416" y="4356782"/>
            <a:ext cx="2476752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FC935F2-79CF-D54D-926A-F5C0B96CBBD2}"/>
              </a:ext>
            </a:extLst>
          </p:cNvPr>
          <p:cNvCxnSpPr>
            <a:cxnSpLocks/>
            <a:stCxn id="10" idx="6"/>
            <a:endCxn id="17" idx="2"/>
          </p:cNvCxnSpPr>
          <p:nvPr/>
        </p:nvCxnSpPr>
        <p:spPr>
          <a:xfrm>
            <a:off x="5491456" y="4356782"/>
            <a:ext cx="104360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A108B5EB-7D8A-3647-8491-FF09411CE1C8}"/>
              </a:ext>
            </a:extLst>
          </p:cNvPr>
          <p:cNvCxnSpPr>
            <a:cxnSpLocks/>
            <a:stCxn id="10" idx="6"/>
            <a:endCxn id="16" idx="2"/>
          </p:cNvCxnSpPr>
          <p:nvPr/>
        </p:nvCxnSpPr>
        <p:spPr>
          <a:xfrm>
            <a:off x="5491456" y="4356782"/>
            <a:ext cx="140364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4A69052-B95F-B54F-B523-B92E78B75AB8}"/>
              </a:ext>
            </a:extLst>
          </p:cNvPr>
          <p:cNvCxnSpPr>
            <a:cxnSpLocks/>
            <a:stCxn id="10" idx="6"/>
            <a:endCxn id="15" idx="2"/>
          </p:cNvCxnSpPr>
          <p:nvPr/>
        </p:nvCxnSpPr>
        <p:spPr>
          <a:xfrm>
            <a:off x="5491456" y="4356782"/>
            <a:ext cx="1756672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45F6B18-AD85-624C-8028-FA594B14AC95}"/>
              </a:ext>
            </a:extLst>
          </p:cNvPr>
          <p:cNvCxnSpPr>
            <a:cxnSpLocks/>
            <a:stCxn id="10" idx="6"/>
            <a:endCxn id="14" idx="2"/>
          </p:cNvCxnSpPr>
          <p:nvPr/>
        </p:nvCxnSpPr>
        <p:spPr>
          <a:xfrm>
            <a:off x="5491456" y="4356782"/>
            <a:ext cx="2116712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A4B9932-D54A-F449-A9D3-8D79F969AA7E}"/>
              </a:ext>
            </a:extLst>
          </p:cNvPr>
          <p:cNvCxnSpPr>
            <a:cxnSpLocks/>
            <a:stCxn id="9" idx="6"/>
            <a:endCxn id="17" idx="2"/>
          </p:cNvCxnSpPr>
          <p:nvPr/>
        </p:nvCxnSpPr>
        <p:spPr>
          <a:xfrm>
            <a:off x="5844480" y="4356782"/>
            <a:ext cx="690584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AFFBCCE2-D05C-1847-8F76-E2CC1FD6C328}"/>
              </a:ext>
            </a:extLst>
          </p:cNvPr>
          <p:cNvCxnSpPr>
            <a:cxnSpLocks/>
            <a:stCxn id="9" idx="6"/>
            <a:endCxn id="15" idx="2"/>
          </p:cNvCxnSpPr>
          <p:nvPr/>
        </p:nvCxnSpPr>
        <p:spPr>
          <a:xfrm>
            <a:off x="5844480" y="4356782"/>
            <a:ext cx="140364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251F16D-B3BA-DA41-B503-8A8E8951D760}"/>
              </a:ext>
            </a:extLst>
          </p:cNvPr>
          <p:cNvCxnSpPr>
            <a:cxnSpLocks/>
            <a:stCxn id="9" idx="6"/>
            <a:endCxn id="16" idx="2"/>
          </p:cNvCxnSpPr>
          <p:nvPr/>
        </p:nvCxnSpPr>
        <p:spPr>
          <a:xfrm>
            <a:off x="5844480" y="4356782"/>
            <a:ext cx="1050624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0332C26B-230D-894F-8C4D-0F99B700C596}"/>
              </a:ext>
            </a:extLst>
          </p:cNvPr>
          <p:cNvCxnSpPr>
            <a:cxnSpLocks/>
            <a:stCxn id="9" idx="6"/>
            <a:endCxn id="14" idx="2"/>
          </p:cNvCxnSpPr>
          <p:nvPr/>
        </p:nvCxnSpPr>
        <p:spPr>
          <a:xfrm>
            <a:off x="5844480" y="4356782"/>
            <a:ext cx="176368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9254599-A5EC-A04D-8386-2714D0C40BBC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6204520" y="4356782"/>
            <a:ext cx="330544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766FA5E-BB46-3B44-A73A-FB70AD6E8956}"/>
              </a:ext>
            </a:extLst>
          </p:cNvPr>
          <p:cNvCxnSpPr>
            <a:cxnSpLocks/>
            <a:stCxn id="8" idx="6"/>
            <a:endCxn id="16" idx="2"/>
          </p:cNvCxnSpPr>
          <p:nvPr/>
        </p:nvCxnSpPr>
        <p:spPr>
          <a:xfrm>
            <a:off x="6204520" y="4356782"/>
            <a:ext cx="690584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4EA6EC6-1855-5449-9369-A0086E893F27}"/>
              </a:ext>
            </a:extLst>
          </p:cNvPr>
          <p:cNvCxnSpPr>
            <a:cxnSpLocks/>
            <a:stCxn id="8" idx="6"/>
            <a:endCxn id="15" idx="2"/>
          </p:cNvCxnSpPr>
          <p:nvPr/>
        </p:nvCxnSpPr>
        <p:spPr>
          <a:xfrm>
            <a:off x="6204520" y="4356782"/>
            <a:ext cx="104360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B2E0C6D-7A1C-7747-B667-7F3758CF8248}"/>
              </a:ext>
            </a:extLst>
          </p:cNvPr>
          <p:cNvCxnSpPr>
            <a:cxnSpLocks/>
            <a:stCxn id="8" idx="6"/>
            <a:endCxn id="14" idx="2"/>
          </p:cNvCxnSpPr>
          <p:nvPr/>
        </p:nvCxnSpPr>
        <p:spPr>
          <a:xfrm>
            <a:off x="6204520" y="4356782"/>
            <a:ext cx="140364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8E8334E9-6927-E24B-AAE5-38A3032D4412}"/>
              </a:ext>
            </a:extLst>
          </p:cNvPr>
          <p:cNvSpPr txBox="1"/>
          <p:nvPr/>
        </p:nvSpPr>
        <p:spPr>
          <a:xfrm>
            <a:off x="6468179" y="4018180"/>
            <a:ext cx="1278107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Basic cells, f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3B0EABB8-545C-5346-98C4-95045474841B}"/>
              </a:ext>
            </a:extLst>
          </p:cNvPr>
          <p:cNvSpPr txBox="1"/>
          <p:nvPr/>
        </p:nvSpPr>
        <p:spPr>
          <a:xfrm>
            <a:off x="7874736" y="5215225"/>
            <a:ext cx="1492909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 cells, 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GC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7AAFC275-C742-7F4E-8284-3729E184EA4A}"/>
              </a:ext>
            </a:extLst>
          </p:cNvPr>
          <p:cNvSpPr txBox="1"/>
          <p:nvPr/>
        </p:nvSpPr>
        <p:spPr>
          <a:xfrm>
            <a:off x="1865184" y="5219908"/>
            <a:ext cx="1494512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cells, 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PC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CE7C947-27EC-9341-8CF4-5BD3B65C387D}"/>
              </a:ext>
            </a:extLst>
          </p:cNvPr>
          <p:cNvSpPr txBox="1"/>
          <p:nvPr/>
        </p:nvSpPr>
        <p:spPr>
          <a:xfrm>
            <a:off x="3717176" y="4509120"/>
            <a:ext cx="362600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M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6D0092B-DF07-4645-A76C-0E9034958CDB}"/>
              </a:ext>
            </a:extLst>
          </p:cNvPr>
          <p:cNvSpPr txBox="1"/>
          <p:nvPr/>
        </p:nvSpPr>
        <p:spPr>
          <a:xfrm>
            <a:off x="7210844" y="4509120"/>
            <a:ext cx="1891095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D8D62"/>
                </a:solidFill>
              </a:rPr>
              <a:t>eigenvectors of  M</a:t>
            </a:r>
          </a:p>
        </p:txBody>
      </p:sp>
    </p:spTree>
    <p:extLst>
      <p:ext uri="{BB962C8B-B14F-4D97-AF65-F5344CB8AC3E}">
        <p14:creationId xmlns:p14="http://schemas.microsoft.com/office/powerpoint/2010/main" val="1052789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4D8D8-8BB7-F745-9CA3-1B1370EA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Single room exploration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0AAB88-71F4-8646-818C-D04C3F74D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940" y="1397142"/>
            <a:ext cx="3441700" cy="14986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E075646-C65D-B642-8FFB-B2D16D01C0D1}"/>
              </a:ext>
            </a:extLst>
          </p:cNvPr>
          <p:cNvGrpSpPr/>
          <p:nvPr/>
        </p:nvGrpSpPr>
        <p:grpSpPr>
          <a:xfrm>
            <a:off x="4367808" y="1853902"/>
            <a:ext cx="3585149" cy="3470870"/>
            <a:chOff x="4367808" y="1853902"/>
            <a:chExt cx="3585149" cy="347087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77CD201-2D03-2940-8DE9-DE0FC86087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45052" y="2204864"/>
              <a:ext cx="3119908" cy="3119908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3410384-5633-A548-8E7E-B3655AD767A0}"/>
                </a:ext>
              </a:extLst>
            </p:cNvPr>
            <p:cNvSpPr txBox="1"/>
            <p:nvPr/>
          </p:nvSpPr>
          <p:spPr>
            <a:xfrm>
              <a:off x="4367808" y="1853902"/>
              <a:ext cx="3585149" cy="646331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30 secs</a:t>
              </a:r>
            </a:p>
            <a:p>
              <a:pPr algn="ctr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(but full exploration lasts ~2 hours)  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CFDA567F-F15E-9742-8D8D-EEFD220610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5360" y="3645024"/>
            <a:ext cx="3119908" cy="311990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814613B-611F-9440-BE97-A605D8D03E4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35360" y="954646"/>
            <a:ext cx="3119908" cy="3119908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A8ECEC89-32CD-484C-9E6E-B55D95DB12D1}"/>
              </a:ext>
            </a:extLst>
          </p:cNvPr>
          <p:cNvSpPr/>
          <p:nvPr/>
        </p:nvSpPr>
        <p:spPr>
          <a:xfrm>
            <a:off x="1631504" y="3151600"/>
            <a:ext cx="432048" cy="432048"/>
          </a:xfrm>
          <a:prstGeom prst="ellipse">
            <a:avLst/>
          </a:prstGeom>
          <a:noFill/>
          <a:ln w="25400">
            <a:solidFill>
              <a:srgbClr val="8DA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6818642-96FD-954B-BA67-C08EA362B361}"/>
              </a:ext>
            </a:extLst>
          </p:cNvPr>
          <p:cNvSpPr/>
          <p:nvPr/>
        </p:nvSpPr>
        <p:spPr>
          <a:xfrm>
            <a:off x="1631504" y="5877272"/>
            <a:ext cx="432048" cy="432048"/>
          </a:xfrm>
          <a:prstGeom prst="ellipse">
            <a:avLst/>
          </a:prstGeom>
          <a:noFill/>
          <a:ln w="25400">
            <a:solidFill>
              <a:srgbClr val="8DA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938168-8DBD-1E4A-B18E-DAEF5CC12A63}"/>
              </a:ext>
            </a:extLst>
          </p:cNvPr>
          <p:cNvSpPr txBox="1"/>
          <p:nvPr/>
        </p:nvSpPr>
        <p:spPr>
          <a:xfrm>
            <a:off x="804355" y="1430977"/>
            <a:ext cx="930063" cy="30777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725388D-D987-1741-AB25-BABA92CD324B}"/>
              </a:ext>
            </a:extLst>
          </p:cNvPr>
          <p:cNvSpPr txBox="1"/>
          <p:nvPr/>
        </p:nvSpPr>
        <p:spPr>
          <a:xfrm>
            <a:off x="839416" y="4095273"/>
            <a:ext cx="1501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Receptive field of </a:t>
            </a:r>
          </a:p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</a:t>
            </a:r>
            <a:r>
              <a:rPr lang="en-GB" sz="1400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117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B87ECD3-E4C8-E943-AB1C-33B9954F84E7}"/>
              </a:ext>
            </a:extLst>
          </p:cNvPr>
          <p:cNvGrpSpPr/>
          <p:nvPr/>
        </p:nvGrpSpPr>
        <p:grpSpPr>
          <a:xfrm>
            <a:off x="3028950" y="3611183"/>
            <a:ext cx="8827690" cy="3119908"/>
            <a:chOff x="3028950" y="3611183"/>
            <a:chExt cx="8827690" cy="31199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35935C2-0FEB-B64E-855A-36B48DDDBF64}"/>
                </a:ext>
              </a:extLst>
            </p:cNvPr>
            <p:cNvGrpSpPr/>
            <p:nvPr/>
          </p:nvGrpSpPr>
          <p:grpSpPr>
            <a:xfrm>
              <a:off x="3028950" y="3611183"/>
              <a:ext cx="8827690" cy="3119908"/>
              <a:chOff x="3028950" y="3611183"/>
              <a:chExt cx="8827690" cy="3119908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21EC9B4B-24FC-C242-A139-ADB014F612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87888" y="5819750"/>
                <a:ext cx="2332236" cy="417562"/>
              </a:xfrm>
              <a:prstGeom prst="rect">
                <a:avLst/>
              </a:prstGeom>
            </p:spPr>
          </p:pic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B80B3CFE-E6C6-1141-8041-6A76F0BA05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36732" y="3611183"/>
                <a:ext cx="3119908" cy="3119908"/>
              </a:xfrm>
              <a:prstGeom prst="rect">
                <a:avLst/>
              </a:prstGeom>
            </p:spPr>
          </p:pic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8AFFB08A-0973-814E-9908-6D3CAAC5F3B0}"/>
                  </a:ext>
                </a:extLst>
              </p:cNvPr>
              <p:cNvSpPr/>
              <p:nvPr/>
            </p:nvSpPr>
            <p:spPr>
              <a:xfrm>
                <a:off x="3028950" y="5429250"/>
                <a:ext cx="1957388" cy="542925"/>
              </a:xfrm>
              <a:custGeom>
                <a:avLst/>
                <a:gdLst>
                  <a:gd name="connsiteX0" fmla="*/ 0 w 1957388"/>
                  <a:gd name="connsiteY0" fmla="*/ 0 h 542925"/>
                  <a:gd name="connsiteX1" fmla="*/ 742950 w 1957388"/>
                  <a:gd name="connsiteY1" fmla="*/ 442913 h 542925"/>
                  <a:gd name="connsiteX2" fmla="*/ 1957388 w 1957388"/>
                  <a:gd name="connsiteY2" fmla="*/ 542925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7388" h="542925">
                    <a:moveTo>
                      <a:pt x="0" y="0"/>
                    </a:moveTo>
                    <a:cubicBezTo>
                      <a:pt x="208359" y="176213"/>
                      <a:pt x="416719" y="352426"/>
                      <a:pt x="742950" y="442913"/>
                    </a:cubicBezTo>
                    <a:cubicBezTo>
                      <a:pt x="1069181" y="533400"/>
                      <a:pt x="1513284" y="538162"/>
                      <a:pt x="1957388" y="542925"/>
                    </a:cubicBezTo>
                  </a:path>
                </a:pathLst>
              </a:custGeom>
              <a:noFill/>
              <a:ln w="25400">
                <a:solidFill>
                  <a:srgbClr val="8DA0CC"/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42C1BB1B-FD3F-B649-AE63-78D47D6F631B}"/>
                  </a:ext>
                </a:extLst>
              </p:cNvPr>
              <p:cNvSpPr/>
              <p:nvPr/>
            </p:nvSpPr>
            <p:spPr>
              <a:xfrm rot="21397394">
                <a:off x="7458075" y="5686425"/>
                <a:ext cx="1614488" cy="281921"/>
              </a:xfrm>
              <a:custGeom>
                <a:avLst/>
                <a:gdLst>
                  <a:gd name="connsiteX0" fmla="*/ 0 w 1614488"/>
                  <a:gd name="connsiteY0" fmla="*/ 257175 h 281921"/>
                  <a:gd name="connsiteX1" fmla="*/ 957263 w 1614488"/>
                  <a:gd name="connsiteY1" fmla="*/ 257175 h 281921"/>
                  <a:gd name="connsiteX2" fmla="*/ 1614488 w 1614488"/>
                  <a:gd name="connsiteY2" fmla="*/ 0 h 281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4488" h="281921">
                    <a:moveTo>
                      <a:pt x="0" y="257175"/>
                    </a:moveTo>
                    <a:cubicBezTo>
                      <a:pt x="344091" y="278606"/>
                      <a:pt x="688182" y="300038"/>
                      <a:pt x="957263" y="257175"/>
                    </a:cubicBezTo>
                    <a:cubicBezTo>
                      <a:pt x="1226344" y="214312"/>
                      <a:pt x="1420416" y="107156"/>
                      <a:pt x="1614488" y="0"/>
                    </a:cubicBezTo>
                  </a:path>
                </a:pathLst>
              </a:custGeom>
              <a:noFill/>
              <a:ln w="25400">
                <a:solidFill>
                  <a:srgbClr val="8DA0CC"/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405C342-D213-5840-B645-148CA1554A03}"/>
                </a:ext>
              </a:extLst>
            </p:cNvPr>
            <p:cNvSpPr txBox="1"/>
            <p:nvPr/>
          </p:nvSpPr>
          <p:spPr>
            <a:xfrm>
              <a:off x="9264352" y="4090667"/>
              <a:ext cx="140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4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Place cell</a:t>
              </a:r>
              <a:r>
                <a:rPr lang="en-GB" sz="1400" baseline="-250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117</a:t>
              </a:r>
            </a:p>
            <a:p>
              <a:pPr algn="l"/>
              <a:r>
                <a:rPr lang="en-GB" sz="14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after exploration</a:t>
              </a:r>
              <a:endParaRPr lang="en-GB" sz="1400" baseline="-25000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2AE8EC1-DE40-B04D-80A6-55DF32AC1F94}"/>
              </a:ext>
            </a:extLst>
          </p:cNvPr>
          <p:cNvCxnSpPr>
            <a:stCxn id="19" idx="4"/>
            <a:endCxn id="26" idx="0"/>
          </p:cNvCxnSpPr>
          <p:nvPr/>
        </p:nvCxnSpPr>
        <p:spPr>
          <a:xfrm>
            <a:off x="1847528" y="3583648"/>
            <a:ext cx="0" cy="2293624"/>
          </a:xfrm>
          <a:prstGeom prst="straightConnector1">
            <a:avLst/>
          </a:prstGeom>
          <a:ln w="25400">
            <a:solidFill>
              <a:srgbClr val="8DA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7310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4D8D8-8BB7-F745-9CA3-1B1370EA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Single room exploration – One hot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DA567F-F15E-9742-8D8D-EEFD220610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5360" y="3645024"/>
            <a:ext cx="3119908" cy="311990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1EC9B4B-24FC-C242-A139-ADB014F61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888" y="5819750"/>
            <a:ext cx="2332236" cy="4175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80B3CFE-E6C6-1141-8041-6A76F0BA05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736732" y="3611183"/>
            <a:ext cx="3119908" cy="3119908"/>
          </a:xfrm>
          <a:prstGeom prst="rect">
            <a:avLst/>
          </a:prstGeom>
        </p:spPr>
      </p:pic>
      <p:sp>
        <p:nvSpPr>
          <p:cNvPr id="37" name="Freeform 36">
            <a:extLst>
              <a:ext uri="{FF2B5EF4-FFF2-40B4-BE49-F238E27FC236}">
                <a16:creationId xmlns:a16="http://schemas.microsoft.com/office/drawing/2014/main" id="{8AFFB08A-0973-814E-9908-6D3CAAC5F3B0}"/>
              </a:ext>
            </a:extLst>
          </p:cNvPr>
          <p:cNvSpPr/>
          <p:nvPr/>
        </p:nvSpPr>
        <p:spPr>
          <a:xfrm>
            <a:off x="3028950" y="5429250"/>
            <a:ext cx="1957388" cy="542925"/>
          </a:xfrm>
          <a:custGeom>
            <a:avLst/>
            <a:gdLst>
              <a:gd name="connsiteX0" fmla="*/ 0 w 1957388"/>
              <a:gd name="connsiteY0" fmla="*/ 0 h 542925"/>
              <a:gd name="connsiteX1" fmla="*/ 742950 w 1957388"/>
              <a:gd name="connsiteY1" fmla="*/ 442913 h 542925"/>
              <a:gd name="connsiteX2" fmla="*/ 1957388 w 1957388"/>
              <a:gd name="connsiteY2" fmla="*/ 542925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57388" h="542925">
                <a:moveTo>
                  <a:pt x="0" y="0"/>
                </a:moveTo>
                <a:cubicBezTo>
                  <a:pt x="208359" y="176213"/>
                  <a:pt x="416719" y="352426"/>
                  <a:pt x="742950" y="442913"/>
                </a:cubicBezTo>
                <a:cubicBezTo>
                  <a:pt x="1069181" y="533400"/>
                  <a:pt x="1513284" y="538162"/>
                  <a:pt x="1957388" y="542925"/>
                </a:cubicBezTo>
              </a:path>
            </a:pathLst>
          </a:custGeom>
          <a:noFill/>
          <a:ln w="25400">
            <a:solidFill>
              <a:srgbClr val="8DA0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42C1BB1B-FD3F-B649-AE63-78D47D6F631B}"/>
              </a:ext>
            </a:extLst>
          </p:cNvPr>
          <p:cNvSpPr/>
          <p:nvPr/>
        </p:nvSpPr>
        <p:spPr>
          <a:xfrm rot="21397394">
            <a:off x="7458075" y="5686425"/>
            <a:ext cx="1614488" cy="281921"/>
          </a:xfrm>
          <a:custGeom>
            <a:avLst/>
            <a:gdLst>
              <a:gd name="connsiteX0" fmla="*/ 0 w 1614488"/>
              <a:gd name="connsiteY0" fmla="*/ 257175 h 281921"/>
              <a:gd name="connsiteX1" fmla="*/ 957263 w 1614488"/>
              <a:gd name="connsiteY1" fmla="*/ 257175 h 281921"/>
              <a:gd name="connsiteX2" fmla="*/ 1614488 w 1614488"/>
              <a:gd name="connsiteY2" fmla="*/ 0 h 281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14488" h="281921">
                <a:moveTo>
                  <a:pt x="0" y="257175"/>
                </a:moveTo>
                <a:cubicBezTo>
                  <a:pt x="344091" y="278606"/>
                  <a:pt x="688182" y="300038"/>
                  <a:pt x="957263" y="257175"/>
                </a:cubicBezTo>
                <a:cubicBezTo>
                  <a:pt x="1226344" y="214312"/>
                  <a:pt x="1420416" y="107156"/>
                  <a:pt x="1614488" y="0"/>
                </a:cubicBezTo>
              </a:path>
            </a:pathLst>
          </a:custGeom>
          <a:noFill/>
          <a:ln w="25400">
            <a:solidFill>
              <a:srgbClr val="8DA0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D05083E6-F0A6-DB44-9BDB-F28DC677CE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5052" y="2204864"/>
            <a:ext cx="3119908" cy="311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922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/>
              <a:t>Successor theory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3079CAB-AEB1-B045-B074-17A3977108CD}"/>
              </a:ext>
            </a:extLst>
          </p:cNvPr>
          <p:cNvGrpSpPr/>
          <p:nvPr/>
        </p:nvGrpSpPr>
        <p:grpSpPr>
          <a:xfrm>
            <a:off x="9768408" y="1628800"/>
            <a:ext cx="2160240" cy="576064"/>
            <a:chOff x="8400256" y="1628800"/>
            <a:chExt cx="2160240" cy="576064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104E30F9-59E2-B44E-9D1C-120FC0F3205D}"/>
                </a:ext>
              </a:extLst>
            </p:cNvPr>
            <p:cNvSpPr/>
            <p:nvPr/>
          </p:nvSpPr>
          <p:spPr>
            <a:xfrm>
              <a:off x="8400256" y="1628800"/>
              <a:ext cx="2160240" cy="576064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645515C-3FA6-4240-8DBE-132801679DFD}"/>
                </a:ext>
              </a:extLst>
            </p:cNvPr>
            <p:cNvGrpSpPr/>
            <p:nvPr/>
          </p:nvGrpSpPr>
          <p:grpSpPr>
            <a:xfrm>
              <a:off x="8544272" y="1671191"/>
              <a:ext cx="1897215" cy="461665"/>
              <a:chOff x="9401579" y="1844824"/>
              <a:chExt cx="1897215" cy="46166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D405DF22-8BA4-0146-A39F-17B6111FE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401579" y="1916832"/>
                <a:ext cx="510845" cy="325884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003A5325-DC62-964E-81F2-B2E3958AB8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88488" y="1916832"/>
                <a:ext cx="810306" cy="325884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592E919-3FF9-184A-B318-EF72D479ADE7}"/>
                  </a:ext>
                </a:extLst>
              </p:cNvPr>
              <p:cNvSpPr txBox="1"/>
              <p:nvPr/>
            </p:nvSpPr>
            <p:spPr>
              <a:xfrm>
                <a:off x="9937106" y="1844824"/>
                <a:ext cx="5565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400" dirty="0">
                    <a:solidFill>
                      <a:srgbClr val="FF0000">
                        <a:alpha val="65386"/>
                      </a:srgbClr>
                    </a:solidFill>
                  </a:rPr>
                  <a:t>not</a:t>
                </a:r>
                <a:endParaRPr lang="en-GB" dirty="0">
                  <a:solidFill>
                    <a:srgbClr val="FF0000">
                      <a:alpha val="65386"/>
                    </a:srgbClr>
                  </a:solidFill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70F4D6E-1E52-1C46-9A88-E66A8461764F}"/>
              </a:ext>
            </a:extLst>
          </p:cNvPr>
          <p:cNvGrpSpPr/>
          <p:nvPr/>
        </p:nvGrpSpPr>
        <p:grpSpPr>
          <a:xfrm>
            <a:off x="407368" y="2708919"/>
            <a:ext cx="11737304" cy="1377211"/>
            <a:chOff x="407368" y="2708919"/>
            <a:chExt cx="11737304" cy="1377211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6D72A0E-4476-6947-A244-CD5597FBF043}"/>
                </a:ext>
              </a:extLst>
            </p:cNvPr>
            <p:cNvGrpSpPr/>
            <p:nvPr/>
          </p:nvGrpSpPr>
          <p:grpSpPr>
            <a:xfrm>
              <a:off x="6607504" y="2996952"/>
              <a:ext cx="2656848" cy="936104"/>
              <a:chOff x="7759632" y="2708920"/>
              <a:chExt cx="2656848" cy="936104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C1D7AA73-4D10-A445-8FF5-8E2AD05585CB}"/>
                  </a:ext>
                </a:extLst>
              </p:cNvPr>
              <p:cNvSpPr/>
              <p:nvPr/>
            </p:nvSpPr>
            <p:spPr>
              <a:xfrm>
                <a:off x="7759632" y="2708920"/>
                <a:ext cx="2656848" cy="936104"/>
              </a:xfrm>
              <a:prstGeom prst="roundRect">
                <a:avLst/>
              </a:prstGeom>
              <a:solidFill>
                <a:schemeClr val="bg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79D2C1C-DDCB-7C45-9216-8319A9B97524}"/>
                  </a:ext>
                </a:extLst>
              </p:cNvPr>
              <p:cNvSpPr txBox="1"/>
              <p:nvPr/>
            </p:nvSpPr>
            <p:spPr>
              <a:xfrm>
                <a:off x="7827807" y="2757699"/>
                <a:ext cx="2520498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400" dirty="0">
                    <a:solidFill>
                      <a:schemeClr val="bg1"/>
                    </a:solidFill>
                  </a:rPr>
                  <a:t>Cheap dot-product</a:t>
                </a:r>
              </a:p>
              <a:p>
                <a:pPr algn="l"/>
                <a:r>
                  <a:rPr lang="en-GB" sz="2400" dirty="0">
                    <a:solidFill>
                      <a:schemeClr val="bg1"/>
                    </a:solidFill>
                  </a:rPr>
                  <a:t> over states. 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86B1909-DC78-4D43-9899-F74D905D467F}"/>
                </a:ext>
              </a:extLst>
            </p:cNvPr>
            <p:cNvGrpSpPr/>
            <p:nvPr/>
          </p:nvGrpSpPr>
          <p:grpSpPr>
            <a:xfrm>
              <a:off x="9380016" y="2996952"/>
              <a:ext cx="2656848" cy="936104"/>
              <a:chOff x="7759632" y="2708920"/>
              <a:chExt cx="2656848" cy="936104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7245C3EF-7D6F-7345-83C1-8D887552B84A}"/>
                  </a:ext>
                </a:extLst>
              </p:cNvPr>
              <p:cNvSpPr/>
              <p:nvPr/>
            </p:nvSpPr>
            <p:spPr>
              <a:xfrm>
                <a:off x="7759632" y="2708920"/>
                <a:ext cx="2656848" cy="936104"/>
              </a:xfrm>
              <a:prstGeom prst="roundRect">
                <a:avLst/>
              </a:prstGeom>
              <a:solidFill>
                <a:schemeClr val="bg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3672BB1-4922-924F-886D-A091E402B1E2}"/>
                  </a:ext>
                </a:extLst>
              </p:cNvPr>
              <p:cNvSpPr txBox="1"/>
              <p:nvPr/>
            </p:nvSpPr>
            <p:spPr>
              <a:xfrm>
                <a:off x="7827807" y="2757699"/>
                <a:ext cx="24804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2400" dirty="0">
                    <a:solidFill>
                      <a:schemeClr val="bg1"/>
                    </a:solidFill>
                  </a:rPr>
                  <a:t>If R(s) changes, all is not lost!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E4982CA-CEE7-5845-A8C5-0CFC9444BDD6}"/>
                </a:ext>
              </a:extLst>
            </p:cNvPr>
            <p:cNvGrpSpPr/>
            <p:nvPr/>
          </p:nvGrpSpPr>
          <p:grpSpPr>
            <a:xfrm>
              <a:off x="407368" y="3291066"/>
              <a:ext cx="4131487" cy="795064"/>
              <a:chOff x="407368" y="3291066"/>
              <a:chExt cx="4131487" cy="795064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E8B5814-52BA-D943-90DE-DF5F97410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0103" y="3291066"/>
                <a:ext cx="3628752" cy="795064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77BA62E-CAC8-AD4C-B8B3-A39F86F40AD9}"/>
                  </a:ext>
                </a:extLst>
              </p:cNvPr>
              <p:cNvSpPr txBox="1"/>
              <p:nvPr/>
            </p:nvSpPr>
            <p:spPr>
              <a:xfrm>
                <a:off x="407368" y="3291066"/>
                <a:ext cx="3097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41" name="Graphic 40" descr="Tick with solid fill">
              <a:extLst>
                <a:ext uri="{FF2B5EF4-FFF2-40B4-BE49-F238E27FC236}">
                  <a16:creationId xmlns:a16="http://schemas.microsoft.com/office/drawing/2014/main" id="{24DEF185-5200-9B4C-854A-26A903E07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60296" y="2708919"/>
              <a:ext cx="576065" cy="576065"/>
            </a:xfrm>
            <a:prstGeom prst="rect">
              <a:avLst/>
            </a:prstGeom>
          </p:spPr>
        </p:pic>
        <p:pic>
          <p:nvPicPr>
            <p:cNvPr id="42" name="Graphic 41" descr="Tick with solid fill">
              <a:extLst>
                <a:ext uri="{FF2B5EF4-FFF2-40B4-BE49-F238E27FC236}">
                  <a16:creationId xmlns:a16="http://schemas.microsoft.com/office/drawing/2014/main" id="{E4C448AA-20F6-7044-9D3C-14D7E0D88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568607" y="2708919"/>
              <a:ext cx="576065" cy="576065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124D625-3131-CE46-81AE-F7F31514105F}"/>
              </a:ext>
            </a:extLst>
          </p:cNvPr>
          <p:cNvGrpSpPr/>
          <p:nvPr/>
        </p:nvGrpSpPr>
        <p:grpSpPr>
          <a:xfrm>
            <a:off x="407368" y="4666137"/>
            <a:ext cx="11737305" cy="1324246"/>
            <a:chOff x="407368" y="4666137"/>
            <a:chExt cx="11737305" cy="132424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926CF9-B0C2-C44D-8842-BEF6609C2059}"/>
                </a:ext>
              </a:extLst>
            </p:cNvPr>
            <p:cNvGrpSpPr/>
            <p:nvPr/>
          </p:nvGrpSpPr>
          <p:grpSpPr>
            <a:xfrm>
              <a:off x="407368" y="4869160"/>
              <a:ext cx="6602600" cy="1121223"/>
              <a:chOff x="407368" y="4869160"/>
              <a:chExt cx="6602600" cy="1121223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BF3800F-5083-CE4F-A90C-C94412894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10103" y="4869160"/>
                <a:ext cx="6099865" cy="1121223"/>
              </a:xfrm>
              <a:prstGeom prst="rect">
                <a:avLst/>
              </a:prstGeom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F06CE0B-8F03-404D-AB12-C5DD4AD8F376}"/>
                  </a:ext>
                </a:extLst>
              </p:cNvPr>
              <p:cNvSpPr txBox="1"/>
              <p:nvPr/>
            </p:nvSpPr>
            <p:spPr>
              <a:xfrm>
                <a:off x="407368" y="5161354"/>
                <a:ext cx="3097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7382795-CB49-5F4D-A8D3-2E87FBBD566D}"/>
                </a:ext>
              </a:extLst>
            </p:cNvPr>
            <p:cNvGrpSpPr/>
            <p:nvPr/>
          </p:nvGrpSpPr>
          <p:grpSpPr>
            <a:xfrm>
              <a:off x="7896200" y="4666137"/>
              <a:ext cx="4248473" cy="1231686"/>
              <a:chOff x="7687624" y="4666137"/>
              <a:chExt cx="4248473" cy="1231686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4ADB9EED-9392-444E-A89F-226BE0EDE5B7}"/>
                  </a:ext>
                </a:extLst>
              </p:cNvPr>
              <p:cNvGrpSpPr/>
              <p:nvPr/>
            </p:nvGrpSpPr>
            <p:grpSpPr>
              <a:xfrm>
                <a:off x="7687624" y="4954912"/>
                <a:ext cx="2656848" cy="936104"/>
                <a:chOff x="7759632" y="2708920"/>
                <a:chExt cx="2656848" cy="936104"/>
              </a:xfrm>
            </p:grpSpPr>
            <p:sp>
              <p:nvSpPr>
                <p:cNvPr id="31" name="Rounded Rectangle 30">
                  <a:extLst>
                    <a:ext uri="{FF2B5EF4-FFF2-40B4-BE49-F238E27FC236}">
                      <a16:creationId xmlns:a16="http://schemas.microsoft.com/office/drawing/2014/main" id="{8DE4BF12-48B3-C94D-8473-CD1DD2C9D554}"/>
                    </a:ext>
                  </a:extLst>
                </p:cNvPr>
                <p:cNvSpPr/>
                <p:nvPr/>
              </p:nvSpPr>
              <p:spPr>
                <a:xfrm>
                  <a:off x="7759632" y="2708920"/>
                  <a:ext cx="2656848" cy="936104"/>
                </a:xfrm>
                <a:prstGeom prst="roundRect">
                  <a:avLst/>
                </a:prstGeom>
                <a:solidFill>
                  <a:schemeClr val="bg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91432D9C-B77D-724E-B9D2-DB8A0B57FBF6}"/>
                    </a:ext>
                  </a:extLst>
                </p:cNvPr>
                <p:cNvSpPr txBox="1"/>
                <p:nvPr/>
              </p:nvSpPr>
              <p:spPr>
                <a:xfrm>
                  <a:off x="7814752" y="2757699"/>
                  <a:ext cx="2465160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GB" sz="2400" dirty="0">
                      <a:solidFill>
                        <a:schemeClr val="bg1"/>
                      </a:solidFill>
                    </a:rPr>
                    <a:t>Discounted sum of future occupancies</a:t>
                  </a:r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483DA975-EB07-8647-AF27-E2A6611A1D20}"/>
                  </a:ext>
                </a:extLst>
              </p:cNvPr>
              <p:cNvGrpSpPr/>
              <p:nvPr/>
            </p:nvGrpSpPr>
            <p:grpSpPr>
              <a:xfrm>
                <a:off x="10452375" y="4961719"/>
                <a:ext cx="1404265" cy="936104"/>
                <a:chOff x="7719904" y="2708920"/>
                <a:chExt cx="1404265" cy="936104"/>
              </a:xfrm>
            </p:grpSpPr>
            <p:sp>
              <p:nvSpPr>
                <p:cNvPr id="34" name="Rounded Rectangle 33">
                  <a:extLst>
                    <a:ext uri="{FF2B5EF4-FFF2-40B4-BE49-F238E27FC236}">
                      <a16:creationId xmlns:a16="http://schemas.microsoft.com/office/drawing/2014/main" id="{91177893-0913-9F4F-8A67-87746C7AE2D5}"/>
                    </a:ext>
                  </a:extLst>
                </p:cNvPr>
                <p:cNvSpPr/>
                <p:nvPr/>
              </p:nvSpPr>
              <p:spPr>
                <a:xfrm>
                  <a:off x="7759632" y="2708920"/>
                  <a:ext cx="1328424" cy="936104"/>
                </a:xfrm>
                <a:prstGeom prst="roundRect">
                  <a:avLst/>
                </a:prstGeom>
                <a:solidFill>
                  <a:schemeClr val="bg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D4089D00-4463-D840-9913-8FF2A7BD106A}"/>
                    </a:ext>
                  </a:extLst>
                </p:cNvPr>
                <p:cNvSpPr txBox="1"/>
                <p:nvPr/>
              </p:nvSpPr>
              <p:spPr>
                <a:xfrm>
                  <a:off x="7719904" y="2757699"/>
                  <a:ext cx="1404265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2400" dirty="0">
                      <a:solidFill>
                        <a:schemeClr val="bg1"/>
                      </a:solidFill>
                    </a:rPr>
                    <a:t>TD learnable</a:t>
                  </a:r>
                </a:p>
              </p:txBody>
            </p:sp>
          </p:grpSp>
          <p:pic>
            <p:nvPicPr>
              <p:cNvPr id="44" name="Graphic 43" descr="Tick with solid fill">
                <a:extLst>
                  <a:ext uri="{FF2B5EF4-FFF2-40B4-BE49-F238E27FC236}">
                    <a16:creationId xmlns:a16="http://schemas.microsoft.com/office/drawing/2014/main" id="{2ABC0CCD-BB63-3544-BA24-9BE3119145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1360032" y="4666137"/>
                <a:ext cx="576065" cy="576065"/>
              </a:xfrm>
              <a:prstGeom prst="rect">
                <a:avLst/>
              </a:prstGeom>
            </p:spPr>
          </p:pic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28C943C-2E73-A841-85D3-37171C81D233}"/>
              </a:ext>
            </a:extLst>
          </p:cNvPr>
          <p:cNvGrpSpPr/>
          <p:nvPr/>
        </p:nvGrpSpPr>
        <p:grpSpPr>
          <a:xfrm>
            <a:off x="4689987" y="2551471"/>
            <a:ext cx="604543" cy="2609883"/>
            <a:chOff x="4689987" y="2551471"/>
            <a:chExt cx="604543" cy="2609883"/>
          </a:xfrm>
        </p:grpSpPr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D3223441-B207-F64A-B1AF-2D6882735AA5}"/>
                </a:ext>
              </a:extLst>
            </p:cNvPr>
            <p:cNvSpPr/>
            <p:nvPr/>
          </p:nvSpPr>
          <p:spPr>
            <a:xfrm>
              <a:off x="4689987" y="2551471"/>
              <a:ext cx="496640" cy="914400"/>
            </a:xfrm>
            <a:custGeom>
              <a:avLst/>
              <a:gdLst>
                <a:gd name="connsiteX0" fmla="*/ 0 w 496640"/>
                <a:gd name="connsiteY0" fmla="*/ 914400 h 914400"/>
                <a:gd name="connsiteX1" fmla="*/ 457200 w 496640"/>
                <a:gd name="connsiteY1" fmla="*/ 427703 h 914400"/>
                <a:gd name="connsiteX2" fmla="*/ 442452 w 496640"/>
                <a:gd name="connsiteY2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6640" h="914400">
                  <a:moveTo>
                    <a:pt x="0" y="914400"/>
                  </a:moveTo>
                  <a:cubicBezTo>
                    <a:pt x="191729" y="747251"/>
                    <a:pt x="383458" y="580103"/>
                    <a:pt x="457200" y="427703"/>
                  </a:cubicBezTo>
                  <a:cubicBezTo>
                    <a:pt x="530942" y="275303"/>
                    <a:pt x="486697" y="137651"/>
                    <a:pt x="442452" y="0"/>
                  </a:cubicBezTo>
                </a:path>
              </a:pathLst>
            </a:custGeom>
            <a:noFill/>
            <a:ln w="25400">
              <a:solidFill>
                <a:srgbClr val="FD8D62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8454ADE9-1ADA-8C43-9955-D949552A067E}"/>
                </a:ext>
              </a:extLst>
            </p:cNvPr>
            <p:cNvSpPr/>
            <p:nvPr/>
          </p:nvSpPr>
          <p:spPr>
            <a:xfrm>
              <a:off x="4842387" y="2551472"/>
              <a:ext cx="452143" cy="2609882"/>
            </a:xfrm>
            <a:custGeom>
              <a:avLst/>
              <a:gdLst>
                <a:gd name="connsiteX0" fmla="*/ 0 w 496640"/>
                <a:gd name="connsiteY0" fmla="*/ 914400 h 914400"/>
                <a:gd name="connsiteX1" fmla="*/ 457200 w 496640"/>
                <a:gd name="connsiteY1" fmla="*/ 427703 h 914400"/>
                <a:gd name="connsiteX2" fmla="*/ 442452 w 496640"/>
                <a:gd name="connsiteY2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6640" h="914400">
                  <a:moveTo>
                    <a:pt x="0" y="914400"/>
                  </a:moveTo>
                  <a:cubicBezTo>
                    <a:pt x="191729" y="747251"/>
                    <a:pt x="383458" y="580103"/>
                    <a:pt x="457200" y="427703"/>
                  </a:cubicBezTo>
                  <a:cubicBezTo>
                    <a:pt x="530942" y="275303"/>
                    <a:pt x="486697" y="137651"/>
                    <a:pt x="442452" y="0"/>
                  </a:cubicBezTo>
                </a:path>
              </a:pathLst>
            </a:custGeom>
            <a:noFill/>
            <a:ln w="25400">
              <a:solidFill>
                <a:srgbClr val="FD8D62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08834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31613-545F-5F4E-9127-B83C39681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73" y="-459432"/>
            <a:ext cx="12210015" cy="3850485"/>
          </a:xfrm>
        </p:spPr>
        <p:txBody>
          <a:bodyPr>
            <a:normAutofit/>
          </a:bodyPr>
          <a:lstStyle/>
          <a:p>
            <a:r>
              <a:rPr lang="en-GB" dirty="0"/>
              <a:t>Grid cells of</a:t>
            </a:r>
            <a:br>
              <a:rPr lang="en-GB" dirty="0"/>
            </a:br>
            <a:r>
              <a:rPr lang="en-GB" dirty="0"/>
              <a:t> various length</a:t>
            </a:r>
            <a:br>
              <a:rPr lang="en-GB" dirty="0"/>
            </a:br>
            <a:r>
              <a:rPr lang="en-GB" dirty="0"/>
              <a:t> scales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3208CB-ED7B-0345-B309-EB696AFD9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584" y="-171400"/>
            <a:ext cx="7848872" cy="784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012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4D8D8-8BB7-F745-9CA3-1B1370EA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Multiroom room exploration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9F59EA6-E429-B54E-B2B5-F74EBECEFCD2}"/>
              </a:ext>
            </a:extLst>
          </p:cNvPr>
          <p:cNvGrpSpPr/>
          <p:nvPr/>
        </p:nvGrpSpPr>
        <p:grpSpPr>
          <a:xfrm>
            <a:off x="138464" y="3762600"/>
            <a:ext cx="5669504" cy="2834752"/>
            <a:chOff x="-24680" y="3477869"/>
            <a:chExt cx="5669504" cy="283475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C75FABA-2079-5F4B-A830-8B08ED2EC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4680" y="3477869"/>
              <a:ext cx="5669504" cy="2834752"/>
            </a:xfrm>
            <a:prstGeom prst="rect">
              <a:avLst/>
            </a:prstGeom>
          </p:spPr>
        </p:pic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CAD3903-BCDB-0749-BD07-0527BDB5A751}"/>
                </a:ext>
              </a:extLst>
            </p:cNvPr>
            <p:cNvCxnSpPr/>
            <p:nvPr/>
          </p:nvCxnSpPr>
          <p:spPr>
            <a:xfrm>
              <a:off x="2808234" y="4605562"/>
              <a:ext cx="0" cy="576064"/>
            </a:xfrm>
            <a:prstGeom prst="line">
              <a:avLst/>
            </a:prstGeom>
            <a:ln w="22225">
              <a:solidFill>
                <a:srgbClr val="A9A9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9709F6-11C7-5040-AF5B-9ECD8D54E39B}"/>
                </a:ext>
              </a:extLst>
            </p:cNvPr>
            <p:cNvCxnSpPr/>
            <p:nvPr/>
          </p:nvCxnSpPr>
          <p:spPr>
            <a:xfrm>
              <a:off x="2808234" y="4589931"/>
              <a:ext cx="0" cy="576064"/>
            </a:xfrm>
            <a:prstGeom prst="line">
              <a:avLst/>
            </a:prstGeom>
            <a:ln w="21590">
              <a:solidFill>
                <a:srgbClr val="A9A9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C04AFBDA-2B50-434E-BCC4-F38F54C17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66" y="1098303"/>
            <a:ext cx="5669506" cy="2834753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B7E2327A-A096-744E-AA69-C61C76508CC3}"/>
              </a:ext>
            </a:extLst>
          </p:cNvPr>
          <p:cNvGrpSpPr/>
          <p:nvPr/>
        </p:nvGrpSpPr>
        <p:grpSpPr>
          <a:xfrm>
            <a:off x="6569852" y="1124744"/>
            <a:ext cx="5669506" cy="5472608"/>
            <a:chOff x="6569852" y="1124744"/>
            <a:chExt cx="5669506" cy="5472608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2047D76-78E9-494B-B478-2C883CF31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76456" y="3765901"/>
              <a:ext cx="5662902" cy="283145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F678663-8B48-124A-8B7A-E5D9097A9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9852" y="1124744"/>
              <a:ext cx="5669506" cy="2834753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AD8314A-FEFE-E548-B1F9-EE6E55B8B9C9}"/>
              </a:ext>
            </a:extLst>
          </p:cNvPr>
          <p:cNvGrpSpPr/>
          <p:nvPr/>
        </p:nvGrpSpPr>
        <p:grpSpPr>
          <a:xfrm>
            <a:off x="-312712" y="1987004"/>
            <a:ext cx="7488832" cy="3764159"/>
            <a:chOff x="-96688" y="6887374"/>
            <a:chExt cx="7488832" cy="3764159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961AB03-7FEE-5242-89AE-CD5702CEA272}"/>
                </a:ext>
              </a:extLst>
            </p:cNvPr>
            <p:cNvGrpSpPr/>
            <p:nvPr/>
          </p:nvGrpSpPr>
          <p:grpSpPr>
            <a:xfrm>
              <a:off x="-96688" y="6887374"/>
              <a:ext cx="7488832" cy="3744416"/>
              <a:chOff x="-240704" y="6887374"/>
              <a:chExt cx="7488832" cy="3744416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22B4966A-666E-7B4D-936C-25755EC6C35B}"/>
                  </a:ext>
                </a:extLst>
              </p:cNvPr>
              <p:cNvGrpSpPr/>
              <p:nvPr/>
            </p:nvGrpSpPr>
            <p:grpSpPr>
              <a:xfrm>
                <a:off x="-240704" y="6887374"/>
                <a:ext cx="7488832" cy="3744416"/>
                <a:chOff x="-456728" y="1700808"/>
                <a:chExt cx="7488832" cy="3744416"/>
              </a:xfrm>
            </p:grpSpPr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77413F9F-C2BA-AA48-B855-28E2C12F52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-456728" y="1700808"/>
                  <a:ext cx="7488832" cy="3744416"/>
                </a:xfrm>
                <a:prstGeom prst="rect">
                  <a:avLst/>
                </a:prstGeom>
              </p:spPr>
            </p:pic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E584053F-A7C9-F042-8F5D-05C58698AB8B}"/>
                    </a:ext>
                  </a:extLst>
                </p:cNvPr>
                <p:cNvSpPr/>
                <p:nvPr/>
              </p:nvSpPr>
              <p:spPr>
                <a:xfrm>
                  <a:off x="1458867" y="3572662"/>
                  <a:ext cx="1883121" cy="461726"/>
                </a:xfrm>
                <a:prstGeom prst="rect">
                  <a:avLst/>
                </a:prstGeom>
                <a:noFill/>
                <a:ln w="34925">
                  <a:solidFill>
                    <a:srgbClr val="66C3A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47E2427-3D0D-834C-A22D-45EC790AE5B1}"/>
                  </a:ext>
                </a:extLst>
              </p:cNvPr>
              <p:cNvSpPr/>
              <p:nvPr/>
            </p:nvSpPr>
            <p:spPr>
              <a:xfrm>
                <a:off x="2655443" y="8277759"/>
                <a:ext cx="1883121" cy="461726"/>
              </a:xfrm>
              <a:prstGeom prst="rect">
                <a:avLst/>
              </a:prstGeom>
              <a:noFill/>
              <a:ln w="34925">
                <a:solidFill>
                  <a:srgbClr val="FD8D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14D3988-D6B2-AF4B-892C-D0BDEE99002A}"/>
                </a:ext>
              </a:extLst>
            </p:cNvPr>
            <p:cNvSpPr txBox="1"/>
            <p:nvPr/>
          </p:nvSpPr>
          <p:spPr>
            <a:xfrm>
              <a:off x="734202" y="10282201"/>
              <a:ext cx="5912644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Mixture of </a:t>
              </a:r>
              <a:r>
                <a:rPr lang="en-GB" dirty="0">
                  <a:solidFill>
                    <a:srgbClr val="66C3A4"/>
                  </a:solidFill>
                </a:rPr>
                <a:t>globally coherent </a:t>
              </a:r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and</a:t>
              </a:r>
              <a:r>
                <a:rPr lang="en-GB" dirty="0">
                  <a:solidFill>
                    <a:srgbClr val="FD8D62"/>
                  </a:solidFill>
                </a:rPr>
                <a:t> locally coherent </a:t>
              </a:r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grid cells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4328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87D440E-8ED0-F443-A24B-9A62F1A37962}"/>
              </a:ext>
            </a:extLst>
          </p:cNvPr>
          <p:cNvSpPr txBox="1">
            <a:spLocks/>
          </p:cNvSpPr>
          <p:nvPr/>
        </p:nvSpPr>
        <p:spPr>
          <a:xfrm>
            <a:off x="-24680" y="548680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Behaviourally biased place cells: Loop maze </a:t>
            </a:r>
          </a:p>
        </p:txBody>
      </p:sp>
      <p:pic>
        <p:nvPicPr>
          <p:cNvPr id="7" name="placeAnimation_1023_1" descr="placeAnimation_1023_1">
            <a:hlinkClick r:id="" action="ppaction://media"/>
            <a:extLst>
              <a:ext uri="{FF2B5EF4-FFF2-40B4-BE49-F238E27FC236}">
                <a16:creationId xmlns:a16="http://schemas.microsoft.com/office/drawing/2014/main" id="{E22BAF96-95D0-784D-8321-A13FC3E24E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7801544" y="5135509"/>
            <a:ext cx="27796705" cy="1389835"/>
          </a:xfrm>
          <a:prstGeom prst="rect">
            <a:avLst/>
          </a:prstGeom>
        </p:spPr>
      </p:pic>
      <p:pic>
        <p:nvPicPr>
          <p:cNvPr id="8" name="placeAnimation_1023" descr="placeAnimation_1023">
            <a:hlinkClick r:id="" action="ppaction://media"/>
            <a:extLst>
              <a:ext uri="{FF2B5EF4-FFF2-40B4-BE49-F238E27FC236}">
                <a16:creationId xmlns:a16="http://schemas.microsoft.com/office/drawing/2014/main" id="{75344957-56F9-674C-BB05-C66D85EF3A6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799927" y="3053430"/>
            <a:ext cx="27796705" cy="1389835"/>
          </a:xfrm>
          <a:prstGeom prst="rect">
            <a:avLst/>
          </a:prstGeom>
        </p:spPr>
      </p:pic>
      <p:pic>
        <p:nvPicPr>
          <p:cNvPr id="9" name="placeAnimation_1022" descr="placeAnimation_1022">
            <a:hlinkClick r:id="" action="ppaction://media"/>
            <a:extLst>
              <a:ext uri="{FF2B5EF4-FFF2-40B4-BE49-F238E27FC236}">
                <a16:creationId xmlns:a16="http://schemas.microsoft.com/office/drawing/2014/main" id="{6A494BF4-0F79-8947-864E-123A9649C270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7801544" y="4085510"/>
            <a:ext cx="27796705" cy="13898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8F38DB-CE79-FD48-8E5D-6313E536571E}"/>
              </a:ext>
            </a:extLst>
          </p:cNvPr>
          <p:cNvSpPr txBox="1"/>
          <p:nvPr/>
        </p:nvSpPr>
        <p:spPr>
          <a:xfrm>
            <a:off x="2279576" y="6266762"/>
            <a:ext cx="4270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 8s, v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0.16m/s ==&gt; PC size ~=  </a:t>
            </a:r>
            <a:r>
              <a:rPr lang="en-GB" dirty="0">
                <a:solidFill>
                  <a:srgbClr val="66C3A4"/>
                </a:solidFill>
              </a:rPr>
              <a:t>1.3m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2737B51-FA7A-9C48-AC7E-AE4D672BC92F}"/>
              </a:ext>
            </a:extLst>
          </p:cNvPr>
          <p:cNvCxnSpPr/>
          <p:nvPr/>
        </p:nvCxnSpPr>
        <p:spPr>
          <a:xfrm>
            <a:off x="6550489" y="6431732"/>
            <a:ext cx="3600000" cy="0"/>
          </a:xfrm>
          <a:prstGeom prst="line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569CCDF-D13C-604F-AEC5-37A742B353D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45077" y="1205645"/>
            <a:ext cx="52705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824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7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07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0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87D440E-8ED0-F443-A24B-9A62F1A37962}"/>
              </a:ext>
            </a:extLst>
          </p:cNvPr>
          <p:cNvSpPr txBox="1">
            <a:spLocks/>
          </p:cNvSpPr>
          <p:nvPr/>
        </p:nvSpPr>
        <p:spPr>
          <a:xfrm>
            <a:off x="-24680" y="548680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Behaviourally biased place cells: T-Maze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92953F-2A2E-E24E-8EFA-D1796D25B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8248" y="2225708"/>
            <a:ext cx="3744416" cy="29314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B97E46-CBC8-9949-BE61-A77CC035D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832" y="1268760"/>
            <a:ext cx="2829598" cy="51157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95865E0-15D8-4149-9608-BF6936103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376" y="1340768"/>
            <a:ext cx="2956492" cy="5057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99B522F-FE46-2D4C-AF9A-708888BD0308}"/>
              </a:ext>
            </a:extLst>
          </p:cNvPr>
          <p:cNvSpPr txBox="1"/>
          <p:nvPr/>
        </p:nvSpPr>
        <p:spPr>
          <a:xfrm>
            <a:off x="9085943" y="1857829"/>
            <a:ext cx="1689886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Successor matrix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C818F9-BEF8-5C42-89EE-726CCB62BC84}"/>
              </a:ext>
            </a:extLst>
          </p:cNvPr>
          <p:cNvSpPr txBox="1"/>
          <p:nvPr/>
        </p:nvSpPr>
        <p:spPr>
          <a:xfrm>
            <a:off x="1112679" y="1812051"/>
            <a:ext cx="1397177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Feature cells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064E8D-1740-7D4E-BC8B-E5432C13B2E2}"/>
              </a:ext>
            </a:extLst>
          </p:cNvPr>
          <p:cNvSpPr txBox="1"/>
          <p:nvPr/>
        </p:nvSpPr>
        <p:spPr>
          <a:xfrm>
            <a:off x="4683150" y="1340768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place cell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B8CDD7-CA4B-144B-B722-4B2A5353665A}"/>
              </a:ext>
            </a:extLst>
          </p:cNvPr>
          <p:cNvSpPr txBox="1"/>
          <p:nvPr/>
        </p:nvSpPr>
        <p:spPr>
          <a:xfrm>
            <a:off x="3379548" y="3269503"/>
            <a:ext cx="630301" cy="1200329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D8D62"/>
                </a:solidFill>
              </a:rPr>
              <a:t>66%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rgbClr val="8DA0CC"/>
                </a:solidFill>
              </a:rPr>
              <a:t>34%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A937447-C548-4446-B197-7D1F350D9440}"/>
              </a:ext>
            </a:extLst>
          </p:cNvPr>
          <p:cNvSpPr/>
          <p:nvPr/>
        </p:nvSpPr>
        <p:spPr>
          <a:xfrm>
            <a:off x="2867337" y="3501008"/>
            <a:ext cx="348343" cy="275771"/>
          </a:xfrm>
          <a:custGeom>
            <a:avLst/>
            <a:gdLst>
              <a:gd name="connsiteX0" fmla="*/ 0 w 348343"/>
              <a:gd name="connsiteY0" fmla="*/ 261257 h 275771"/>
              <a:gd name="connsiteX1" fmla="*/ 290285 w 348343"/>
              <a:gd name="connsiteY1" fmla="*/ 246743 h 275771"/>
              <a:gd name="connsiteX2" fmla="*/ 348343 w 348343"/>
              <a:gd name="connsiteY2" fmla="*/ 0 h 275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343" h="275771">
                <a:moveTo>
                  <a:pt x="0" y="261257"/>
                </a:moveTo>
                <a:cubicBezTo>
                  <a:pt x="116114" y="275771"/>
                  <a:pt x="232228" y="290286"/>
                  <a:pt x="290285" y="246743"/>
                </a:cubicBezTo>
                <a:cubicBezTo>
                  <a:pt x="348342" y="203200"/>
                  <a:pt x="348342" y="101600"/>
                  <a:pt x="348343" y="0"/>
                </a:cubicBezTo>
              </a:path>
            </a:pathLst>
          </a:custGeom>
          <a:noFill/>
          <a:ln w="25400">
            <a:gradFill flip="none" rotWithShape="1">
              <a:gsLst>
                <a:gs pos="0">
                  <a:srgbClr val="66C3A4"/>
                </a:gs>
                <a:gs pos="100000">
                  <a:srgbClr val="FD8D62"/>
                </a:gs>
              </a:gsLst>
              <a:lin ang="0" scaled="1"/>
              <a:tileRect/>
            </a:gra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AC34103F-A68F-0D46-ACEE-261493B2FC24}"/>
              </a:ext>
            </a:extLst>
          </p:cNvPr>
          <p:cNvSpPr/>
          <p:nvPr/>
        </p:nvSpPr>
        <p:spPr>
          <a:xfrm flipV="1">
            <a:off x="2867337" y="3861048"/>
            <a:ext cx="348343" cy="275771"/>
          </a:xfrm>
          <a:custGeom>
            <a:avLst/>
            <a:gdLst>
              <a:gd name="connsiteX0" fmla="*/ 0 w 348343"/>
              <a:gd name="connsiteY0" fmla="*/ 261257 h 275771"/>
              <a:gd name="connsiteX1" fmla="*/ 290285 w 348343"/>
              <a:gd name="connsiteY1" fmla="*/ 246743 h 275771"/>
              <a:gd name="connsiteX2" fmla="*/ 348343 w 348343"/>
              <a:gd name="connsiteY2" fmla="*/ 0 h 275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343" h="275771">
                <a:moveTo>
                  <a:pt x="0" y="261257"/>
                </a:moveTo>
                <a:cubicBezTo>
                  <a:pt x="116114" y="275771"/>
                  <a:pt x="232228" y="290286"/>
                  <a:pt x="290285" y="246743"/>
                </a:cubicBezTo>
                <a:cubicBezTo>
                  <a:pt x="348342" y="203200"/>
                  <a:pt x="348342" y="101600"/>
                  <a:pt x="348343" y="0"/>
                </a:cubicBezTo>
              </a:path>
            </a:pathLst>
          </a:custGeom>
          <a:noFill/>
          <a:ln w="25400">
            <a:gradFill flip="none" rotWithShape="1">
              <a:gsLst>
                <a:gs pos="0">
                  <a:srgbClr val="66C3A4"/>
                </a:gs>
                <a:gs pos="100000">
                  <a:srgbClr val="8DA0CC"/>
                </a:gs>
              </a:gsLst>
              <a:lin ang="0" scaled="1"/>
              <a:tileRect/>
            </a:gra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9C449D7C-0445-DF43-97CC-57FDD05CE4EC}"/>
              </a:ext>
            </a:extLst>
          </p:cNvPr>
          <p:cNvSpPr/>
          <p:nvPr/>
        </p:nvSpPr>
        <p:spPr>
          <a:xfrm>
            <a:off x="418096" y="3789040"/>
            <a:ext cx="2653568" cy="2814857"/>
          </a:xfrm>
          <a:custGeom>
            <a:avLst/>
            <a:gdLst>
              <a:gd name="connsiteX0" fmla="*/ 2983059 w 2983059"/>
              <a:gd name="connsiteY0" fmla="*/ 2803160 h 3164375"/>
              <a:gd name="connsiteX1" fmla="*/ 2263531 w 2983059"/>
              <a:gd name="connsiteY1" fmla="*/ 3162924 h 3164375"/>
              <a:gd name="connsiteX2" fmla="*/ 539663 w 2983059"/>
              <a:gd name="connsiteY2" fmla="*/ 2683239 h 3164375"/>
              <a:gd name="connsiteX3" fmla="*/ 17 w 2983059"/>
              <a:gd name="connsiteY3" fmla="*/ 494675 h 3164375"/>
              <a:gd name="connsiteX4" fmla="*/ 524672 w 2983059"/>
              <a:gd name="connsiteY4" fmla="*/ 0 h 316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3059" h="3164375">
                <a:moveTo>
                  <a:pt x="2983059" y="2803160"/>
                </a:moveTo>
                <a:cubicBezTo>
                  <a:pt x="2826911" y="2993035"/>
                  <a:pt x="2670764" y="3182911"/>
                  <a:pt x="2263531" y="3162924"/>
                </a:cubicBezTo>
                <a:cubicBezTo>
                  <a:pt x="1856298" y="3142937"/>
                  <a:pt x="916915" y="3127947"/>
                  <a:pt x="539663" y="2683239"/>
                </a:cubicBezTo>
                <a:cubicBezTo>
                  <a:pt x="162411" y="2238531"/>
                  <a:pt x="2515" y="941881"/>
                  <a:pt x="17" y="494675"/>
                </a:cubicBezTo>
                <a:cubicBezTo>
                  <a:pt x="-2481" y="47469"/>
                  <a:pt x="261095" y="23734"/>
                  <a:pt x="524672" y="0"/>
                </a:cubicBezTo>
              </a:path>
            </a:pathLst>
          </a:custGeom>
          <a:noFill/>
          <a:ln w="25400">
            <a:solidFill>
              <a:schemeClr val="bg1">
                <a:lumMod val="20000"/>
                <a:lumOff val="8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998C852-E3EE-AC45-BEBB-C9803DCEAA80}"/>
              </a:ext>
            </a:extLst>
          </p:cNvPr>
          <p:cNvSpPr/>
          <p:nvPr/>
        </p:nvSpPr>
        <p:spPr>
          <a:xfrm flipV="1">
            <a:off x="418096" y="1062491"/>
            <a:ext cx="2653568" cy="2815200"/>
          </a:xfrm>
          <a:custGeom>
            <a:avLst/>
            <a:gdLst>
              <a:gd name="connsiteX0" fmla="*/ 2983059 w 2983059"/>
              <a:gd name="connsiteY0" fmla="*/ 2803160 h 3164375"/>
              <a:gd name="connsiteX1" fmla="*/ 2263531 w 2983059"/>
              <a:gd name="connsiteY1" fmla="*/ 3162924 h 3164375"/>
              <a:gd name="connsiteX2" fmla="*/ 539663 w 2983059"/>
              <a:gd name="connsiteY2" fmla="*/ 2683239 h 3164375"/>
              <a:gd name="connsiteX3" fmla="*/ 17 w 2983059"/>
              <a:gd name="connsiteY3" fmla="*/ 494675 h 3164375"/>
              <a:gd name="connsiteX4" fmla="*/ 524672 w 2983059"/>
              <a:gd name="connsiteY4" fmla="*/ 0 h 316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3059" h="3164375">
                <a:moveTo>
                  <a:pt x="2983059" y="2803160"/>
                </a:moveTo>
                <a:cubicBezTo>
                  <a:pt x="2826911" y="2993035"/>
                  <a:pt x="2670764" y="3182911"/>
                  <a:pt x="2263531" y="3162924"/>
                </a:cubicBezTo>
                <a:cubicBezTo>
                  <a:pt x="1856298" y="3142937"/>
                  <a:pt x="916915" y="3127947"/>
                  <a:pt x="539663" y="2683239"/>
                </a:cubicBezTo>
                <a:cubicBezTo>
                  <a:pt x="162411" y="2238531"/>
                  <a:pt x="2515" y="941881"/>
                  <a:pt x="17" y="494675"/>
                </a:cubicBezTo>
                <a:cubicBezTo>
                  <a:pt x="-2481" y="47469"/>
                  <a:pt x="261095" y="23734"/>
                  <a:pt x="524672" y="0"/>
                </a:cubicBezTo>
              </a:path>
            </a:pathLst>
          </a:custGeom>
          <a:noFill/>
          <a:ln w="25400">
            <a:solidFill>
              <a:schemeClr val="bg1">
                <a:lumMod val="20000"/>
                <a:lumOff val="8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62DF1EC-E66C-674F-B1D8-CAB05F0ECAB2}"/>
              </a:ext>
            </a:extLst>
          </p:cNvPr>
          <p:cNvSpPr/>
          <p:nvPr/>
        </p:nvSpPr>
        <p:spPr>
          <a:xfrm>
            <a:off x="8359243" y="2231685"/>
            <a:ext cx="947234" cy="971704"/>
          </a:xfrm>
          <a:prstGeom prst="rect">
            <a:avLst/>
          </a:prstGeom>
          <a:noFill/>
          <a:ln w="2540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7A0D50-F981-BF46-8F65-BA5FDF6A4B6A}"/>
              </a:ext>
            </a:extLst>
          </p:cNvPr>
          <p:cNvSpPr/>
          <p:nvPr/>
        </p:nvSpPr>
        <p:spPr>
          <a:xfrm>
            <a:off x="9342372" y="3202861"/>
            <a:ext cx="947234" cy="971704"/>
          </a:xfrm>
          <a:prstGeom prst="rect">
            <a:avLst/>
          </a:prstGeom>
          <a:noFill/>
          <a:ln w="25400">
            <a:solidFill>
              <a:srgbClr val="FD8D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A71B09-550F-0947-8967-276383DAA14E}"/>
              </a:ext>
            </a:extLst>
          </p:cNvPr>
          <p:cNvSpPr/>
          <p:nvPr/>
        </p:nvSpPr>
        <p:spPr>
          <a:xfrm>
            <a:off x="10313548" y="4168061"/>
            <a:ext cx="947234" cy="971704"/>
          </a:xfrm>
          <a:prstGeom prst="rect">
            <a:avLst/>
          </a:prstGeom>
          <a:noFill/>
          <a:ln w="25400">
            <a:solidFill>
              <a:srgbClr val="8DA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1992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B1943-58F0-4D47-B05C-51F8623FD1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" y="1272646"/>
            <a:ext cx="12192001" cy="1364266"/>
          </a:xfrm>
        </p:spPr>
        <p:txBody>
          <a:bodyPr/>
          <a:lstStyle/>
          <a:p>
            <a:r>
              <a:rPr lang="en-GB" dirty="0"/>
              <a:t>Flexible model of SR learning (probably over detailed) </a:t>
            </a:r>
          </a:p>
          <a:p>
            <a:r>
              <a:rPr lang="en-GB" dirty="0"/>
              <a:t>Capable of reproducing “classic” place/grid cell results + more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71AA39-19BF-F943-990E-58934C0073CC}"/>
              </a:ext>
            </a:extLst>
          </p:cNvPr>
          <p:cNvSpPr txBox="1">
            <a:spLocks/>
          </p:cNvSpPr>
          <p:nvPr/>
        </p:nvSpPr>
        <p:spPr>
          <a:xfrm>
            <a:off x="0" y="2514054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directions: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048E62F-39CE-2144-9715-F81CF0350324}"/>
              </a:ext>
            </a:extLst>
          </p:cNvPr>
          <p:cNvSpPr txBox="1">
            <a:spLocks/>
          </p:cNvSpPr>
          <p:nvPr/>
        </p:nvSpPr>
        <p:spPr>
          <a:xfrm>
            <a:off x="18013" y="3034448"/>
            <a:ext cx="12192001" cy="3823552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bg1">
                  <a:lumMod val="60000"/>
                  <a:lumOff val="40000"/>
                </a:schemeClr>
              </a:buClr>
              <a:buSzPct val="70000"/>
              <a:buFont typeface="Arial" panose="020B0604020202020204" pitchFamily="34" charset="0"/>
              <a:buChar char="•"/>
              <a:defRPr sz="2800" kern="120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>
                  <a:glow rad="127000">
                    <a:schemeClr val="accent1">
                      <a:alpha val="0"/>
                    </a:schemeClr>
                  </a:glo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80807F"/>
              </a:buClr>
              <a:buSzPct val="70000"/>
              <a:buFont typeface="Arial" panose="020B0604020202020204" pitchFamily="34" charset="0"/>
              <a:buChar char="•"/>
              <a:defRPr sz="1900" kern="1200">
                <a:ln>
                  <a:noFill/>
                </a:ln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80807F"/>
              </a:buClr>
              <a:buSzPct val="70000"/>
              <a:buFont typeface="Arial" panose="020B0604020202020204" pitchFamily="34" charset="0"/>
              <a:buChar char="•"/>
              <a:defRPr sz="1700" kern="1200">
                <a:ln>
                  <a:noFill/>
                </a:ln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80807F"/>
              </a:buClr>
              <a:buSzPct val="70000"/>
              <a:buFont typeface="Arial" panose="020B0604020202020204" pitchFamily="34" charset="0"/>
              <a:buChar char="•"/>
              <a:defRPr sz="1500" kern="1200">
                <a:ln>
                  <a:noFill/>
                </a:ln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80807F"/>
              </a:buClr>
              <a:buSzPct val="70000"/>
              <a:buFont typeface="Arial" panose="020B0604020202020204" pitchFamily="34" charset="0"/>
              <a:buChar char="•"/>
              <a:defRPr sz="1500" kern="1200">
                <a:ln>
                  <a:noFill/>
                </a:ln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Replay </a:t>
            </a:r>
          </a:p>
          <a:p>
            <a:endParaRPr lang="en-GB" dirty="0"/>
          </a:p>
          <a:p>
            <a:r>
              <a:rPr lang="en-GB" dirty="0"/>
              <a:t>Mixture of spatial and sensory input features</a:t>
            </a:r>
          </a:p>
          <a:p>
            <a:endParaRPr lang="en-GB" dirty="0"/>
          </a:p>
          <a:p>
            <a:r>
              <a:rPr lang="en-GB" dirty="0"/>
              <a:t>Non-linear model of successor features 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09F6741F-746D-5240-A584-1766EE8BC359}"/>
              </a:ext>
            </a:extLst>
          </p:cNvPr>
          <p:cNvGrpSpPr/>
          <p:nvPr/>
        </p:nvGrpSpPr>
        <p:grpSpPr>
          <a:xfrm>
            <a:off x="7536160" y="1268760"/>
            <a:ext cx="4248472" cy="3347570"/>
            <a:chOff x="7536160" y="1268760"/>
            <a:chExt cx="4248472" cy="334757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2CFC1D0-EF1C-5844-A588-174A5747D0BE}"/>
                </a:ext>
              </a:extLst>
            </p:cNvPr>
            <p:cNvGrpSpPr/>
            <p:nvPr/>
          </p:nvGrpSpPr>
          <p:grpSpPr>
            <a:xfrm rot="5400000">
              <a:off x="10960048" y="3791745"/>
              <a:ext cx="288032" cy="1361136"/>
              <a:chOff x="3431704" y="4581128"/>
              <a:chExt cx="288032" cy="1361136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75C8B785-5EDA-A84B-AAFF-2E01E316440B}"/>
                  </a:ext>
                </a:extLst>
              </p:cNvPr>
              <p:cNvSpPr/>
              <p:nvPr/>
            </p:nvSpPr>
            <p:spPr>
              <a:xfrm>
                <a:off x="3431704" y="4581128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AB9B71AB-40FE-3B42-8695-474AB119EEF3}"/>
                  </a:ext>
                </a:extLst>
              </p:cNvPr>
              <p:cNvSpPr/>
              <p:nvPr/>
            </p:nvSpPr>
            <p:spPr>
              <a:xfrm>
                <a:off x="3431704" y="4941168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2559F1-F1E6-B440-8F71-260662F02900}"/>
                  </a:ext>
                </a:extLst>
              </p:cNvPr>
              <p:cNvSpPr/>
              <p:nvPr/>
            </p:nvSpPr>
            <p:spPr>
              <a:xfrm>
                <a:off x="3431704" y="5294192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91DB62F9-7A1E-E74E-BD39-04880A8AD315}"/>
                  </a:ext>
                </a:extLst>
              </p:cNvPr>
              <p:cNvSpPr/>
              <p:nvPr/>
            </p:nvSpPr>
            <p:spPr>
              <a:xfrm>
                <a:off x="3431704" y="5654232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04EF4B6-6C27-024B-BAFD-B63A431AED7A}"/>
                </a:ext>
              </a:extLst>
            </p:cNvPr>
            <p:cNvGrpSpPr/>
            <p:nvPr/>
          </p:nvGrpSpPr>
          <p:grpSpPr>
            <a:xfrm rot="16200000">
              <a:off x="8072712" y="3791746"/>
              <a:ext cx="288032" cy="1361136"/>
              <a:chOff x="3431704" y="4581128"/>
              <a:chExt cx="288032" cy="1361136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7CBA4E5-6C2B-CF42-988B-D7E12B20DAAA}"/>
                  </a:ext>
                </a:extLst>
              </p:cNvPr>
              <p:cNvSpPr/>
              <p:nvPr/>
            </p:nvSpPr>
            <p:spPr>
              <a:xfrm>
                <a:off x="3431704" y="4581128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8D831418-D5B2-DB46-9199-DC59ED4C60C3}"/>
                  </a:ext>
                </a:extLst>
              </p:cNvPr>
              <p:cNvSpPr/>
              <p:nvPr/>
            </p:nvSpPr>
            <p:spPr>
              <a:xfrm>
                <a:off x="3431704" y="4941168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3C5DA9D-A117-1C46-A440-A685173EB9C1}"/>
                  </a:ext>
                </a:extLst>
              </p:cNvPr>
              <p:cNvSpPr/>
              <p:nvPr/>
            </p:nvSpPr>
            <p:spPr>
              <a:xfrm>
                <a:off x="3431704" y="5294192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BE4F4C65-9DCA-C443-8719-2E477302130C}"/>
                  </a:ext>
                </a:extLst>
              </p:cNvPr>
              <p:cNvSpPr/>
              <p:nvPr/>
            </p:nvSpPr>
            <p:spPr>
              <a:xfrm>
                <a:off x="3431704" y="5654232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67F69C1-4BDE-AB42-A9FE-11AB12B5CA0B}"/>
                </a:ext>
              </a:extLst>
            </p:cNvPr>
            <p:cNvCxnSpPr>
              <a:stCxn id="10" idx="6"/>
              <a:endCxn id="20" idx="6"/>
            </p:cNvCxnSpPr>
            <p:nvPr/>
          </p:nvCxnSpPr>
          <p:spPr>
            <a:xfrm flipH="1">
              <a:off x="8753280" y="3429204"/>
              <a:ext cx="7016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350EC02-DC6F-9441-ADF8-90E9C617DBDA}"/>
                </a:ext>
              </a:extLst>
            </p:cNvPr>
            <p:cNvCxnSpPr>
              <a:cxnSpLocks/>
              <a:stCxn id="10" idx="6"/>
              <a:endCxn id="19" idx="6"/>
            </p:cNvCxnSpPr>
            <p:nvPr/>
          </p:nvCxnSpPr>
          <p:spPr>
            <a:xfrm flipH="1">
              <a:off x="8393240" y="3429204"/>
              <a:ext cx="367056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29D57BA-81D8-3C44-BF1B-40CE35BE3733}"/>
                </a:ext>
              </a:extLst>
            </p:cNvPr>
            <p:cNvCxnSpPr>
              <a:cxnSpLocks/>
              <a:stCxn id="10" idx="6"/>
              <a:endCxn id="17" idx="6"/>
            </p:cNvCxnSpPr>
            <p:nvPr/>
          </p:nvCxnSpPr>
          <p:spPr>
            <a:xfrm flipH="1">
              <a:off x="7680176" y="3429204"/>
              <a:ext cx="108012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9E35125-1055-8E43-8D41-531BB49B0FDD}"/>
                </a:ext>
              </a:extLst>
            </p:cNvPr>
            <p:cNvCxnSpPr>
              <a:cxnSpLocks/>
              <a:stCxn id="10" idx="6"/>
              <a:endCxn id="18" idx="6"/>
            </p:cNvCxnSpPr>
            <p:nvPr/>
          </p:nvCxnSpPr>
          <p:spPr>
            <a:xfrm flipH="1">
              <a:off x="8040216" y="3429204"/>
              <a:ext cx="72008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D4C4EEC-7E66-7A47-BD5E-A555AFA7D322}"/>
                </a:ext>
              </a:extLst>
            </p:cNvPr>
            <p:cNvCxnSpPr>
              <a:cxnSpLocks/>
              <a:stCxn id="9" idx="6"/>
              <a:endCxn id="17" idx="6"/>
            </p:cNvCxnSpPr>
            <p:nvPr/>
          </p:nvCxnSpPr>
          <p:spPr>
            <a:xfrm flipH="1">
              <a:off x="7680176" y="3429204"/>
              <a:ext cx="144016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B5D8AF6-0C96-4840-A4B1-DF4DA33FFA1F}"/>
                </a:ext>
              </a:extLst>
            </p:cNvPr>
            <p:cNvCxnSpPr>
              <a:cxnSpLocks/>
              <a:stCxn id="9" idx="6"/>
              <a:endCxn id="19" idx="6"/>
            </p:cNvCxnSpPr>
            <p:nvPr/>
          </p:nvCxnSpPr>
          <p:spPr>
            <a:xfrm flipH="1">
              <a:off x="8393240" y="3429204"/>
              <a:ext cx="727096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5F78B3A-893C-A64C-8891-499906AE50C1}"/>
                </a:ext>
              </a:extLst>
            </p:cNvPr>
            <p:cNvCxnSpPr>
              <a:cxnSpLocks/>
              <a:stCxn id="9" idx="6"/>
              <a:endCxn id="20" idx="6"/>
            </p:cNvCxnSpPr>
            <p:nvPr/>
          </p:nvCxnSpPr>
          <p:spPr>
            <a:xfrm flipH="1">
              <a:off x="8753280" y="3429204"/>
              <a:ext cx="367056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225D974-36CD-3342-B99F-9EF0EBBB490E}"/>
                </a:ext>
              </a:extLst>
            </p:cNvPr>
            <p:cNvCxnSpPr>
              <a:cxnSpLocks/>
              <a:stCxn id="8" idx="6"/>
              <a:endCxn id="17" idx="6"/>
            </p:cNvCxnSpPr>
            <p:nvPr/>
          </p:nvCxnSpPr>
          <p:spPr>
            <a:xfrm flipH="1">
              <a:off x="7680176" y="3429204"/>
              <a:ext cx="1793184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76D9C5-E5E3-D944-9080-82F0A84D3386}"/>
                </a:ext>
              </a:extLst>
            </p:cNvPr>
            <p:cNvCxnSpPr>
              <a:cxnSpLocks/>
              <a:stCxn id="8" idx="6"/>
              <a:endCxn id="19" idx="6"/>
            </p:cNvCxnSpPr>
            <p:nvPr/>
          </p:nvCxnSpPr>
          <p:spPr>
            <a:xfrm flipH="1">
              <a:off x="8393240" y="3429204"/>
              <a:ext cx="108012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F1FCC29-F4FF-5441-9E84-7F97B82A986B}"/>
                </a:ext>
              </a:extLst>
            </p:cNvPr>
            <p:cNvCxnSpPr>
              <a:cxnSpLocks/>
              <a:stCxn id="8" idx="6"/>
              <a:endCxn id="18" idx="6"/>
            </p:cNvCxnSpPr>
            <p:nvPr/>
          </p:nvCxnSpPr>
          <p:spPr>
            <a:xfrm flipH="1">
              <a:off x="8040216" y="3429204"/>
              <a:ext cx="1433144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0F60A12-73F6-7F47-B55B-6DCAB49CDCD3}"/>
                </a:ext>
              </a:extLst>
            </p:cNvPr>
            <p:cNvCxnSpPr>
              <a:cxnSpLocks/>
              <a:stCxn id="8" idx="6"/>
              <a:endCxn id="20" idx="6"/>
            </p:cNvCxnSpPr>
            <p:nvPr/>
          </p:nvCxnSpPr>
          <p:spPr>
            <a:xfrm flipH="1">
              <a:off x="8753280" y="3429204"/>
              <a:ext cx="72008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485418A-81BF-914E-86A3-F38DB3A8ECEC}"/>
                </a:ext>
              </a:extLst>
            </p:cNvPr>
            <p:cNvCxnSpPr>
              <a:cxnSpLocks/>
              <a:stCxn id="7" idx="6"/>
              <a:endCxn id="17" idx="6"/>
            </p:cNvCxnSpPr>
            <p:nvPr/>
          </p:nvCxnSpPr>
          <p:spPr>
            <a:xfrm flipH="1">
              <a:off x="7680176" y="3429204"/>
              <a:ext cx="2153224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217E1B1-642F-2E49-8293-669F69069757}"/>
                </a:ext>
              </a:extLst>
            </p:cNvPr>
            <p:cNvCxnSpPr>
              <a:cxnSpLocks/>
              <a:stCxn id="7" idx="6"/>
              <a:endCxn id="18" idx="6"/>
            </p:cNvCxnSpPr>
            <p:nvPr/>
          </p:nvCxnSpPr>
          <p:spPr>
            <a:xfrm flipH="1">
              <a:off x="8040216" y="3429204"/>
              <a:ext cx="1793184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FD65AED-D275-3E47-8079-BDFB0EF9B287}"/>
                </a:ext>
              </a:extLst>
            </p:cNvPr>
            <p:cNvCxnSpPr>
              <a:cxnSpLocks/>
              <a:stCxn id="7" idx="6"/>
              <a:endCxn id="19" idx="6"/>
            </p:cNvCxnSpPr>
            <p:nvPr/>
          </p:nvCxnSpPr>
          <p:spPr>
            <a:xfrm flipH="1">
              <a:off x="8393240" y="3429204"/>
              <a:ext cx="144016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074B1DA-C0FF-6A41-948A-20C5EFD85C70}"/>
                </a:ext>
              </a:extLst>
            </p:cNvPr>
            <p:cNvCxnSpPr>
              <a:cxnSpLocks/>
              <a:stCxn id="7" idx="6"/>
              <a:endCxn id="20" idx="6"/>
            </p:cNvCxnSpPr>
            <p:nvPr/>
          </p:nvCxnSpPr>
          <p:spPr>
            <a:xfrm flipH="1">
              <a:off x="8753280" y="3429204"/>
              <a:ext cx="108012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5CA0336-6A94-0143-B678-BD7CCF7F7BAA}"/>
                </a:ext>
              </a:extLst>
            </p:cNvPr>
            <p:cNvCxnSpPr>
              <a:cxnSpLocks/>
              <a:stCxn id="10" idx="6"/>
              <a:endCxn id="15" idx="2"/>
            </p:cNvCxnSpPr>
            <p:nvPr/>
          </p:nvCxnSpPr>
          <p:spPr>
            <a:xfrm>
              <a:off x="8760296" y="3429204"/>
              <a:ext cx="180721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BC8C23C-007E-714A-8626-C8F7118AD299}"/>
                </a:ext>
              </a:extLst>
            </p:cNvPr>
            <p:cNvCxnSpPr>
              <a:cxnSpLocks/>
              <a:stCxn id="10" idx="6"/>
              <a:endCxn id="14" idx="2"/>
            </p:cNvCxnSpPr>
            <p:nvPr/>
          </p:nvCxnSpPr>
          <p:spPr>
            <a:xfrm>
              <a:off x="8760296" y="3429204"/>
              <a:ext cx="216725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53E7F69-DC5E-7943-A030-9291717E8083}"/>
                </a:ext>
              </a:extLst>
            </p:cNvPr>
            <p:cNvCxnSpPr>
              <a:cxnSpLocks/>
              <a:stCxn id="10" idx="6"/>
              <a:endCxn id="13" idx="2"/>
            </p:cNvCxnSpPr>
            <p:nvPr/>
          </p:nvCxnSpPr>
          <p:spPr>
            <a:xfrm>
              <a:off x="8760296" y="3429204"/>
              <a:ext cx="2520280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D05F66B-4ECC-DC4E-BEED-9AA738181A45}"/>
                </a:ext>
              </a:extLst>
            </p:cNvPr>
            <p:cNvCxnSpPr>
              <a:cxnSpLocks/>
              <a:stCxn id="10" idx="6"/>
              <a:endCxn id="12" idx="2"/>
            </p:cNvCxnSpPr>
            <p:nvPr/>
          </p:nvCxnSpPr>
          <p:spPr>
            <a:xfrm>
              <a:off x="8760296" y="3429204"/>
              <a:ext cx="2880320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147BAE7-7E7F-444E-A74E-58C4A24F31F9}"/>
                </a:ext>
              </a:extLst>
            </p:cNvPr>
            <p:cNvCxnSpPr>
              <a:cxnSpLocks/>
              <a:stCxn id="9" idx="6"/>
              <a:endCxn id="15" idx="2"/>
            </p:cNvCxnSpPr>
            <p:nvPr/>
          </p:nvCxnSpPr>
          <p:spPr>
            <a:xfrm>
              <a:off x="9120336" y="3429204"/>
              <a:ext cx="144717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C9F8854-8792-0341-874F-344234E9D0D4}"/>
                </a:ext>
              </a:extLst>
            </p:cNvPr>
            <p:cNvCxnSpPr>
              <a:cxnSpLocks/>
              <a:stCxn id="9" idx="6"/>
              <a:endCxn id="14" idx="2"/>
            </p:cNvCxnSpPr>
            <p:nvPr/>
          </p:nvCxnSpPr>
          <p:spPr>
            <a:xfrm>
              <a:off x="9120336" y="3429204"/>
              <a:ext cx="180721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A10AB90-7ABE-7F46-AD3E-4B1F4FD07DDD}"/>
                </a:ext>
              </a:extLst>
            </p:cNvPr>
            <p:cNvCxnSpPr>
              <a:cxnSpLocks/>
              <a:stCxn id="9" idx="6"/>
              <a:endCxn id="13" idx="2"/>
            </p:cNvCxnSpPr>
            <p:nvPr/>
          </p:nvCxnSpPr>
          <p:spPr>
            <a:xfrm>
              <a:off x="9120336" y="3429204"/>
              <a:ext cx="2160240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6D05356-FD9C-4B4C-87BB-B5E7CC23A1ED}"/>
                </a:ext>
              </a:extLst>
            </p:cNvPr>
            <p:cNvCxnSpPr>
              <a:cxnSpLocks/>
              <a:stCxn id="9" idx="6"/>
              <a:endCxn id="12" idx="2"/>
            </p:cNvCxnSpPr>
            <p:nvPr/>
          </p:nvCxnSpPr>
          <p:spPr>
            <a:xfrm>
              <a:off x="9120336" y="3429204"/>
              <a:ext cx="2520280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D95D227-8C36-8343-BA10-C27617532F53}"/>
                </a:ext>
              </a:extLst>
            </p:cNvPr>
            <p:cNvCxnSpPr>
              <a:cxnSpLocks/>
              <a:stCxn id="8" idx="6"/>
              <a:endCxn id="15" idx="2"/>
            </p:cNvCxnSpPr>
            <p:nvPr/>
          </p:nvCxnSpPr>
          <p:spPr>
            <a:xfrm>
              <a:off x="9473360" y="3429204"/>
              <a:ext cx="1094152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FB6CF0E-FC6F-BF40-A478-5A98CA66B8CF}"/>
                </a:ext>
              </a:extLst>
            </p:cNvPr>
            <p:cNvCxnSpPr>
              <a:cxnSpLocks/>
              <a:stCxn id="8" idx="6"/>
              <a:endCxn id="13" idx="2"/>
            </p:cNvCxnSpPr>
            <p:nvPr/>
          </p:nvCxnSpPr>
          <p:spPr>
            <a:xfrm>
              <a:off x="9473360" y="3429204"/>
              <a:ext cx="180721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24472D5-8D22-D44D-9868-7AD52A4AFE9B}"/>
                </a:ext>
              </a:extLst>
            </p:cNvPr>
            <p:cNvCxnSpPr>
              <a:cxnSpLocks/>
              <a:stCxn id="8" idx="6"/>
              <a:endCxn id="14" idx="2"/>
            </p:cNvCxnSpPr>
            <p:nvPr/>
          </p:nvCxnSpPr>
          <p:spPr>
            <a:xfrm>
              <a:off x="9473360" y="3429204"/>
              <a:ext cx="1454192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2E11CED-9C5F-BF46-8F1D-789E2E0CEB91}"/>
                </a:ext>
              </a:extLst>
            </p:cNvPr>
            <p:cNvCxnSpPr>
              <a:cxnSpLocks/>
              <a:stCxn id="8" idx="6"/>
              <a:endCxn id="12" idx="2"/>
            </p:cNvCxnSpPr>
            <p:nvPr/>
          </p:nvCxnSpPr>
          <p:spPr>
            <a:xfrm>
              <a:off x="9473360" y="3429204"/>
              <a:ext cx="216725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D2F5B7E-F442-414F-96C0-8D90333C4132}"/>
                </a:ext>
              </a:extLst>
            </p:cNvPr>
            <p:cNvCxnSpPr>
              <a:cxnSpLocks/>
              <a:stCxn id="7" idx="6"/>
              <a:endCxn id="15" idx="2"/>
            </p:cNvCxnSpPr>
            <p:nvPr/>
          </p:nvCxnSpPr>
          <p:spPr>
            <a:xfrm>
              <a:off x="9833400" y="3429204"/>
              <a:ext cx="734112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0BF9EED-CF23-B545-A790-57015037F734}"/>
                </a:ext>
              </a:extLst>
            </p:cNvPr>
            <p:cNvCxnSpPr>
              <a:cxnSpLocks/>
              <a:stCxn id="7" idx="6"/>
              <a:endCxn id="14" idx="2"/>
            </p:cNvCxnSpPr>
            <p:nvPr/>
          </p:nvCxnSpPr>
          <p:spPr>
            <a:xfrm>
              <a:off x="9833400" y="3429204"/>
              <a:ext cx="1094152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B0A8C06-C4F6-C942-B065-8F82C56DA44B}"/>
                </a:ext>
              </a:extLst>
            </p:cNvPr>
            <p:cNvCxnSpPr>
              <a:cxnSpLocks/>
              <a:stCxn id="7" idx="6"/>
              <a:endCxn id="13" idx="2"/>
            </p:cNvCxnSpPr>
            <p:nvPr/>
          </p:nvCxnSpPr>
          <p:spPr>
            <a:xfrm>
              <a:off x="9833400" y="3429204"/>
              <a:ext cx="144717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E703B68-1117-6E40-811C-A11A098AC2D4}"/>
                </a:ext>
              </a:extLst>
            </p:cNvPr>
            <p:cNvCxnSpPr>
              <a:cxnSpLocks/>
              <a:stCxn id="7" idx="6"/>
              <a:endCxn id="12" idx="2"/>
            </p:cNvCxnSpPr>
            <p:nvPr/>
          </p:nvCxnSpPr>
          <p:spPr>
            <a:xfrm>
              <a:off x="9833400" y="3429204"/>
              <a:ext cx="180721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76B81266-8344-C546-B4F1-86470954BAE0}"/>
                </a:ext>
              </a:extLst>
            </p:cNvPr>
            <p:cNvGrpSpPr/>
            <p:nvPr/>
          </p:nvGrpSpPr>
          <p:grpSpPr>
            <a:xfrm>
              <a:off x="8616280" y="3141171"/>
              <a:ext cx="2123728" cy="288033"/>
              <a:chOff x="8299768" y="3610435"/>
              <a:chExt cx="2123728" cy="288033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DE6C3223-92DB-2146-81AA-1C9B88AA72BB}"/>
                  </a:ext>
                </a:extLst>
              </p:cNvPr>
              <p:cNvGrpSpPr/>
              <p:nvPr/>
            </p:nvGrpSpPr>
            <p:grpSpPr>
              <a:xfrm rot="5400000">
                <a:off x="8836320" y="3073884"/>
                <a:ext cx="288032" cy="1361136"/>
                <a:chOff x="3431704" y="4581128"/>
                <a:chExt cx="288032" cy="1361136"/>
              </a:xfrm>
            </p:grpSpPr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ACE06EA1-7E6D-5B46-8F76-90F4D096D15E}"/>
                    </a:ext>
                  </a:extLst>
                </p:cNvPr>
                <p:cNvSpPr/>
                <p:nvPr/>
              </p:nvSpPr>
              <p:spPr>
                <a:xfrm>
                  <a:off x="3431704" y="4581128"/>
                  <a:ext cx="288032" cy="288032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DB95C6DE-7D03-A548-AD50-22888CA17A59}"/>
                    </a:ext>
                  </a:extLst>
                </p:cNvPr>
                <p:cNvSpPr/>
                <p:nvPr/>
              </p:nvSpPr>
              <p:spPr>
                <a:xfrm>
                  <a:off x="3431704" y="4941168"/>
                  <a:ext cx="288032" cy="288032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DE226EB5-AE76-874E-A864-CE617A683BBD}"/>
                    </a:ext>
                  </a:extLst>
                </p:cNvPr>
                <p:cNvSpPr/>
                <p:nvPr/>
              </p:nvSpPr>
              <p:spPr>
                <a:xfrm>
                  <a:off x="3431704" y="5294192"/>
                  <a:ext cx="288032" cy="288032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58ADCED4-7D8F-F240-A354-D648B9FCF049}"/>
                    </a:ext>
                  </a:extLst>
                </p:cNvPr>
                <p:cNvSpPr/>
                <p:nvPr/>
              </p:nvSpPr>
              <p:spPr>
                <a:xfrm>
                  <a:off x="3431704" y="5654232"/>
                  <a:ext cx="288032" cy="288032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CC2291C5-5D11-D94D-91E4-DF2A46CF3493}"/>
                  </a:ext>
                </a:extLst>
              </p:cNvPr>
              <p:cNvSpPr/>
              <p:nvPr/>
            </p:nvSpPr>
            <p:spPr>
              <a:xfrm rot="5400000">
                <a:off x="10135464" y="3610435"/>
                <a:ext cx="288032" cy="288032"/>
              </a:xfrm>
              <a:prstGeom prst="ellipse">
                <a:avLst/>
              </a:prstGeom>
              <a:solidFill>
                <a:srgbClr val="8DA0CC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B9A22B8B-7DB5-E042-9B54-B8270E94C8F3}"/>
                  </a:ext>
                </a:extLst>
              </p:cNvPr>
              <p:cNvSpPr/>
              <p:nvPr/>
            </p:nvSpPr>
            <p:spPr>
              <a:xfrm rot="5400000">
                <a:off x="9775424" y="3610435"/>
                <a:ext cx="288032" cy="288032"/>
              </a:xfrm>
              <a:prstGeom prst="ellipse">
                <a:avLst/>
              </a:prstGeom>
              <a:solidFill>
                <a:srgbClr val="E78AC3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BFDD805-842C-8040-AF23-5979AD9BD296}"/>
                </a:ext>
              </a:extLst>
            </p:cNvPr>
            <p:cNvCxnSpPr>
              <a:cxnSpLocks/>
              <a:stCxn id="61" idx="6"/>
              <a:endCxn id="17" idx="6"/>
            </p:cNvCxnSpPr>
            <p:nvPr/>
          </p:nvCxnSpPr>
          <p:spPr>
            <a:xfrm flipH="1">
              <a:off x="7680176" y="3429203"/>
              <a:ext cx="2555776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9147F67B-3521-E44F-82DD-A36AA458BBB7}"/>
                </a:ext>
              </a:extLst>
            </p:cNvPr>
            <p:cNvCxnSpPr>
              <a:cxnSpLocks/>
              <a:stCxn id="61" idx="6"/>
              <a:endCxn id="18" idx="6"/>
            </p:cNvCxnSpPr>
            <p:nvPr/>
          </p:nvCxnSpPr>
          <p:spPr>
            <a:xfrm flipH="1">
              <a:off x="8040216" y="3429203"/>
              <a:ext cx="2195736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2EE5F73-D53F-D04E-8A2B-D69D057C46A7}"/>
                </a:ext>
              </a:extLst>
            </p:cNvPr>
            <p:cNvCxnSpPr>
              <a:cxnSpLocks/>
              <a:stCxn id="61" idx="6"/>
              <a:endCxn id="19" idx="6"/>
            </p:cNvCxnSpPr>
            <p:nvPr/>
          </p:nvCxnSpPr>
          <p:spPr>
            <a:xfrm flipH="1">
              <a:off x="8393240" y="3429203"/>
              <a:ext cx="1842712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7517E02-F151-244A-B578-43C8AA302315}"/>
                </a:ext>
              </a:extLst>
            </p:cNvPr>
            <p:cNvCxnSpPr>
              <a:cxnSpLocks/>
              <a:stCxn id="61" idx="6"/>
              <a:endCxn id="20" idx="6"/>
            </p:cNvCxnSpPr>
            <p:nvPr/>
          </p:nvCxnSpPr>
          <p:spPr>
            <a:xfrm flipH="1">
              <a:off x="8753280" y="3429203"/>
              <a:ext cx="1482672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2C142FF-2825-C840-BEBF-35308D9333FB}"/>
                </a:ext>
              </a:extLst>
            </p:cNvPr>
            <p:cNvCxnSpPr>
              <a:cxnSpLocks/>
              <a:stCxn id="60" idx="6"/>
              <a:endCxn id="17" idx="6"/>
            </p:cNvCxnSpPr>
            <p:nvPr/>
          </p:nvCxnSpPr>
          <p:spPr>
            <a:xfrm flipH="1">
              <a:off x="7680176" y="3429203"/>
              <a:ext cx="2915816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E1C693A-F9C9-9B40-85BD-1E95E7D3BFCA}"/>
                </a:ext>
              </a:extLst>
            </p:cNvPr>
            <p:cNvCxnSpPr>
              <a:cxnSpLocks/>
              <a:stCxn id="60" idx="6"/>
              <a:endCxn id="18" idx="6"/>
            </p:cNvCxnSpPr>
            <p:nvPr/>
          </p:nvCxnSpPr>
          <p:spPr>
            <a:xfrm flipH="1">
              <a:off x="8040216" y="3429203"/>
              <a:ext cx="2555776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DC459FB-6A19-824D-967A-459883CF7DBF}"/>
                </a:ext>
              </a:extLst>
            </p:cNvPr>
            <p:cNvCxnSpPr>
              <a:cxnSpLocks/>
              <a:stCxn id="60" idx="6"/>
              <a:endCxn id="19" idx="6"/>
            </p:cNvCxnSpPr>
            <p:nvPr/>
          </p:nvCxnSpPr>
          <p:spPr>
            <a:xfrm flipH="1">
              <a:off x="8393240" y="3429203"/>
              <a:ext cx="2202752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3180D9C-037C-DC4E-AAB7-196C8EE7E477}"/>
                </a:ext>
              </a:extLst>
            </p:cNvPr>
            <p:cNvCxnSpPr>
              <a:cxnSpLocks/>
              <a:stCxn id="60" idx="6"/>
              <a:endCxn id="20" idx="6"/>
            </p:cNvCxnSpPr>
            <p:nvPr/>
          </p:nvCxnSpPr>
          <p:spPr>
            <a:xfrm flipH="1">
              <a:off x="8753280" y="3429203"/>
              <a:ext cx="1842712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7FCB0618-1CC8-9D47-A7F3-96C75D141B40}"/>
                </a:ext>
              </a:extLst>
            </p:cNvPr>
            <p:cNvCxnSpPr>
              <a:cxnSpLocks/>
              <a:stCxn id="61" idx="6"/>
              <a:endCxn id="15" idx="2"/>
            </p:cNvCxnSpPr>
            <p:nvPr/>
          </p:nvCxnSpPr>
          <p:spPr>
            <a:xfrm>
              <a:off x="10235952" y="3429203"/>
              <a:ext cx="331560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9F89F2D-ACA7-EF43-B61B-930CD03B3537}"/>
                </a:ext>
              </a:extLst>
            </p:cNvPr>
            <p:cNvCxnSpPr>
              <a:cxnSpLocks/>
              <a:stCxn id="61" idx="6"/>
              <a:endCxn id="14" idx="2"/>
            </p:cNvCxnSpPr>
            <p:nvPr/>
          </p:nvCxnSpPr>
          <p:spPr>
            <a:xfrm>
              <a:off x="10235952" y="3429203"/>
              <a:ext cx="691600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86099D85-B47B-9440-99C6-3BCAB4C36525}"/>
                </a:ext>
              </a:extLst>
            </p:cNvPr>
            <p:cNvCxnSpPr>
              <a:cxnSpLocks/>
              <a:stCxn id="61" idx="6"/>
              <a:endCxn id="13" idx="2"/>
            </p:cNvCxnSpPr>
            <p:nvPr/>
          </p:nvCxnSpPr>
          <p:spPr>
            <a:xfrm>
              <a:off x="10235952" y="3429203"/>
              <a:ext cx="1044624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DA1AC25-B0A8-5449-AE8D-15B04B215122}"/>
                </a:ext>
              </a:extLst>
            </p:cNvPr>
            <p:cNvCxnSpPr>
              <a:cxnSpLocks/>
              <a:stCxn id="61" idx="6"/>
              <a:endCxn id="12" idx="2"/>
            </p:cNvCxnSpPr>
            <p:nvPr/>
          </p:nvCxnSpPr>
          <p:spPr>
            <a:xfrm>
              <a:off x="10235952" y="3429203"/>
              <a:ext cx="1404664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991843A-BA33-A543-AD1C-421E4BB3EDE8}"/>
                </a:ext>
              </a:extLst>
            </p:cNvPr>
            <p:cNvCxnSpPr>
              <a:cxnSpLocks/>
              <a:stCxn id="60" idx="6"/>
              <a:endCxn id="15" idx="2"/>
            </p:cNvCxnSpPr>
            <p:nvPr/>
          </p:nvCxnSpPr>
          <p:spPr>
            <a:xfrm flipH="1">
              <a:off x="10567512" y="3429203"/>
              <a:ext cx="28480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58919E6F-33BE-5448-B04A-54B56AB04697}"/>
                </a:ext>
              </a:extLst>
            </p:cNvPr>
            <p:cNvCxnSpPr>
              <a:cxnSpLocks/>
              <a:stCxn id="60" idx="6"/>
              <a:endCxn id="14" idx="2"/>
            </p:cNvCxnSpPr>
            <p:nvPr/>
          </p:nvCxnSpPr>
          <p:spPr>
            <a:xfrm>
              <a:off x="10595992" y="3429203"/>
              <a:ext cx="331560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179E9C7-3C2A-0449-80A4-DA2AB4BAC44A}"/>
                </a:ext>
              </a:extLst>
            </p:cNvPr>
            <p:cNvCxnSpPr>
              <a:cxnSpLocks/>
              <a:stCxn id="60" idx="6"/>
              <a:endCxn id="13" idx="2"/>
            </p:cNvCxnSpPr>
            <p:nvPr/>
          </p:nvCxnSpPr>
          <p:spPr>
            <a:xfrm>
              <a:off x="10595992" y="3429203"/>
              <a:ext cx="684584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B3BD4B5-01EE-F845-8805-40C2347A7D23}"/>
                </a:ext>
              </a:extLst>
            </p:cNvPr>
            <p:cNvCxnSpPr>
              <a:cxnSpLocks/>
              <a:stCxn id="60" idx="6"/>
              <a:endCxn id="12" idx="2"/>
            </p:cNvCxnSpPr>
            <p:nvPr/>
          </p:nvCxnSpPr>
          <p:spPr>
            <a:xfrm>
              <a:off x="10595992" y="3429203"/>
              <a:ext cx="1044624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E4142CBF-BF19-324E-B07F-702791864739}"/>
                </a:ext>
              </a:extLst>
            </p:cNvPr>
            <p:cNvSpPr txBox="1"/>
            <p:nvPr/>
          </p:nvSpPr>
          <p:spPr>
            <a:xfrm rot="16200000">
              <a:off x="9729107" y="2356438"/>
              <a:ext cx="1023998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E78AC3"/>
                  </a:solidFill>
                </a:rPr>
                <a:t>IT Cortex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1B54DBB0-1B69-9649-854B-F965C1FCC315}"/>
                </a:ext>
              </a:extLst>
            </p:cNvPr>
            <p:cNvSpPr txBox="1"/>
            <p:nvPr/>
          </p:nvSpPr>
          <p:spPr>
            <a:xfrm rot="16200000">
              <a:off x="9726671" y="1965586"/>
              <a:ext cx="1762983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8DA0CC"/>
                  </a:solidFill>
                </a:rPr>
                <a:t>Olfactory Cortex</a:t>
              </a:r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7085B3B4-E698-3B4D-8A5C-684371AB690A}"/>
              </a:ext>
            </a:extLst>
          </p:cNvPr>
          <p:cNvGrpSpPr/>
          <p:nvPr/>
        </p:nvGrpSpPr>
        <p:grpSpPr>
          <a:xfrm rot="5400000">
            <a:off x="8764312" y="4332608"/>
            <a:ext cx="288032" cy="1361136"/>
            <a:chOff x="3431704" y="4581128"/>
            <a:chExt cx="288032" cy="1361136"/>
          </a:xfrm>
        </p:grpSpPr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DC48E980-0731-B142-8BA8-94924FA2C1C8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9C61E78B-02A7-8643-AE5E-E3CE32FDDBF0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75BF0BE-88D3-0A4A-ACF5-DDFF8B85C9C7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27708ECF-E565-334D-8ACA-7E23C320A59A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FFE6B924-2A99-B340-9B3D-7CC7BEDEE409}"/>
              </a:ext>
            </a:extLst>
          </p:cNvPr>
          <p:cNvGrpSpPr/>
          <p:nvPr/>
        </p:nvGrpSpPr>
        <p:grpSpPr>
          <a:xfrm rot="5400000">
            <a:off x="10167960" y="5519733"/>
            <a:ext cx="288032" cy="1361136"/>
            <a:chOff x="3431704" y="4581128"/>
            <a:chExt cx="288032" cy="1361136"/>
          </a:xfrm>
        </p:grpSpPr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D258EEF-1303-CA4D-B366-29150C38B501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1CDA8F60-B412-B047-8AD1-8208DCB3709C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1410FA42-3ADE-1B48-B9E1-0709866EAC68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B307A020-EADD-5B4B-8A56-D0D91BE7BC4C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C380BA4E-435D-3044-B61E-09D22F1D0D50}"/>
              </a:ext>
            </a:extLst>
          </p:cNvPr>
          <p:cNvGrpSpPr/>
          <p:nvPr/>
        </p:nvGrpSpPr>
        <p:grpSpPr>
          <a:xfrm rot="16200000">
            <a:off x="7280624" y="5519734"/>
            <a:ext cx="288032" cy="1361136"/>
            <a:chOff x="3431704" y="4581128"/>
            <a:chExt cx="288032" cy="1361136"/>
          </a:xfrm>
        </p:grpSpPr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E82BF16-5146-1649-9E16-238B06A25060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AF6166B3-1416-9747-BAB5-4ECD64054F47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47F17936-553A-E246-922F-811FF166159B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C538CF9D-5EF5-8F43-B636-AA36DAAF0B57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FD2E7742-47E1-DD47-921C-3CBB991BC7A4}"/>
              </a:ext>
            </a:extLst>
          </p:cNvPr>
          <p:cNvCxnSpPr>
            <a:cxnSpLocks/>
          </p:cNvCxnSpPr>
          <p:nvPr/>
        </p:nvCxnSpPr>
        <p:spPr>
          <a:xfrm flipH="1">
            <a:off x="7608168" y="5301208"/>
            <a:ext cx="569048" cy="648072"/>
          </a:xfrm>
          <a:prstGeom prst="line">
            <a:avLst/>
          </a:prstGeom>
          <a:ln w="88900">
            <a:solidFill>
              <a:schemeClr val="accent1">
                <a:shade val="90000"/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05C88345-0D65-AF44-AEB2-C090E5F198DF}"/>
              </a:ext>
            </a:extLst>
          </p:cNvPr>
          <p:cNvCxnSpPr>
            <a:cxnSpLocks/>
          </p:cNvCxnSpPr>
          <p:nvPr/>
        </p:nvCxnSpPr>
        <p:spPr>
          <a:xfrm>
            <a:off x="8439768" y="6381328"/>
            <a:ext cx="968600" cy="0"/>
          </a:xfrm>
          <a:prstGeom prst="line">
            <a:avLst/>
          </a:prstGeom>
          <a:ln w="88900">
            <a:solidFill>
              <a:srgbClr val="FD8D62">
                <a:alpha val="5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TextBox 239">
            <a:extLst>
              <a:ext uri="{FF2B5EF4-FFF2-40B4-BE49-F238E27FC236}">
                <a16:creationId xmlns:a16="http://schemas.microsoft.com/office/drawing/2014/main" id="{D2531082-66B0-2F48-8B09-6C5225D22B33}"/>
              </a:ext>
            </a:extLst>
          </p:cNvPr>
          <p:cNvSpPr txBox="1"/>
          <p:nvPr/>
        </p:nvSpPr>
        <p:spPr>
          <a:xfrm>
            <a:off x="8556483" y="6444044"/>
            <a:ext cx="579005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D8D62"/>
                </a:solidFill>
              </a:rPr>
              <a:t>PCA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1D793D60-0299-804D-9299-AE603C6AF909}"/>
              </a:ext>
            </a:extLst>
          </p:cNvPr>
          <p:cNvSpPr txBox="1"/>
          <p:nvPr/>
        </p:nvSpPr>
        <p:spPr>
          <a:xfrm>
            <a:off x="6466040" y="5194966"/>
            <a:ext cx="1431995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Sensory drive</a:t>
            </a:r>
          </a:p>
        </p:txBody>
      </p: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DC71DD26-3014-D84B-9573-CAD45EE44D81}"/>
              </a:ext>
            </a:extLst>
          </p:cNvPr>
          <p:cNvCxnSpPr>
            <a:cxnSpLocks/>
          </p:cNvCxnSpPr>
          <p:nvPr/>
        </p:nvCxnSpPr>
        <p:spPr>
          <a:xfrm>
            <a:off x="9632528" y="5301208"/>
            <a:ext cx="646952" cy="648072"/>
          </a:xfrm>
          <a:prstGeom prst="line">
            <a:avLst/>
          </a:prstGeom>
          <a:ln w="88900">
            <a:solidFill>
              <a:srgbClr val="8DA0CC">
                <a:alpha val="5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TextBox 244">
            <a:extLst>
              <a:ext uri="{FF2B5EF4-FFF2-40B4-BE49-F238E27FC236}">
                <a16:creationId xmlns:a16="http://schemas.microsoft.com/office/drawing/2014/main" id="{0CB48CBF-8641-BB46-B4EE-E3163E25D617}"/>
              </a:ext>
            </a:extLst>
          </p:cNvPr>
          <p:cNvSpPr txBox="1"/>
          <p:nvPr/>
        </p:nvSpPr>
        <p:spPr>
          <a:xfrm>
            <a:off x="9651858" y="4815525"/>
            <a:ext cx="1484702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Sensory inputs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6B940AD6-E2E5-1642-8167-576F7715B359}"/>
              </a:ext>
            </a:extLst>
          </p:cNvPr>
          <p:cNvSpPr txBox="1"/>
          <p:nvPr/>
        </p:nvSpPr>
        <p:spPr>
          <a:xfrm>
            <a:off x="11042281" y="6023363"/>
            <a:ext cx="694421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Grids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52FFD075-C56B-6E45-928B-66EDBA2F16B4}"/>
              </a:ext>
            </a:extLst>
          </p:cNvPr>
          <p:cNvSpPr txBox="1"/>
          <p:nvPr/>
        </p:nvSpPr>
        <p:spPr>
          <a:xfrm>
            <a:off x="5943765" y="6015635"/>
            <a:ext cx="681597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E1B71F6F-0921-5841-878A-CF54E1AD87DE}"/>
              </a:ext>
            </a:extLst>
          </p:cNvPr>
          <p:cNvCxnSpPr>
            <a:cxnSpLocks/>
          </p:cNvCxnSpPr>
          <p:nvPr/>
        </p:nvCxnSpPr>
        <p:spPr>
          <a:xfrm>
            <a:off x="8328248" y="6073099"/>
            <a:ext cx="968600" cy="0"/>
          </a:xfrm>
          <a:prstGeom prst="line">
            <a:avLst/>
          </a:prstGeom>
          <a:ln w="88900">
            <a:solidFill>
              <a:srgbClr val="FD8D62">
                <a:alpha val="50000"/>
              </a:srgb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TextBox 248">
            <a:extLst>
              <a:ext uri="{FF2B5EF4-FFF2-40B4-BE49-F238E27FC236}">
                <a16:creationId xmlns:a16="http://schemas.microsoft.com/office/drawing/2014/main" id="{B8479935-F37E-BE4D-A0F5-87683D8B5EF8}"/>
              </a:ext>
            </a:extLst>
          </p:cNvPr>
          <p:cNvSpPr txBox="1"/>
          <p:nvPr/>
        </p:nvSpPr>
        <p:spPr>
          <a:xfrm>
            <a:off x="8063676" y="5567133"/>
            <a:ext cx="1855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D8D62"/>
                </a:solidFill>
              </a:rPr>
              <a:t>Vector navigation 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F9B0FA11-14D5-2243-915D-FA03FC5C9B24}"/>
              </a:ext>
            </a:extLst>
          </p:cNvPr>
          <p:cNvSpPr txBox="1"/>
          <p:nvPr/>
        </p:nvSpPr>
        <p:spPr>
          <a:xfrm>
            <a:off x="10435771" y="5442857"/>
            <a:ext cx="184731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9EC3D617-827C-7C4D-AC6A-3DC474AF7356}"/>
              </a:ext>
            </a:extLst>
          </p:cNvPr>
          <p:cNvSpPr txBox="1"/>
          <p:nvPr/>
        </p:nvSpPr>
        <p:spPr>
          <a:xfrm>
            <a:off x="9988324" y="5290738"/>
            <a:ext cx="1431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8DA0CC"/>
                </a:solidFill>
              </a:rPr>
              <a:t>Sensory drive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98BD78C0-35DC-F940-AC1C-E0F2235D852A}"/>
              </a:ext>
            </a:extLst>
          </p:cNvPr>
          <p:cNvSpPr txBox="1"/>
          <p:nvPr/>
        </p:nvSpPr>
        <p:spPr>
          <a:xfrm>
            <a:off x="6466039" y="5188114"/>
            <a:ext cx="1367682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Non-linear(?)</a:t>
            </a:r>
          </a:p>
        </p:txBody>
      </p:sp>
    </p:spTree>
    <p:extLst>
      <p:ext uri="{BB962C8B-B14F-4D97-AF65-F5344CB8AC3E}">
        <p14:creationId xmlns:p14="http://schemas.microsoft.com/office/powerpoint/2010/main" val="330766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 animBg="1"/>
      <p:bldP spid="241" grpId="0" animBg="1"/>
      <p:bldP spid="245" grpId="0" animBg="1"/>
      <p:bldP spid="246" grpId="0" animBg="1"/>
      <p:bldP spid="247" grpId="0" animBg="1"/>
      <p:bldP spid="249" grpId="0"/>
      <p:bldP spid="251" grpId="0"/>
      <p:bldP spid="252" grpId="0" animBg="1"/>
      <p:bldP spid="252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AD0F4-1774-5A47-8298-F27C611E25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7B28A1-E549-2945-B573-8BB7D7F29847}"/>
              </a:ext>
            </a:extLst>
          </p:cNvPr>
          <p:cNvGrpSpPr/>
          <p:nvPr/>
        </p:nvGrpSpPr>
        <p:grpSpPr>
          <a:xfrm>
            <a:off x="1343472" y="1255802"/>
            <a:ext cx="9652204" cy="4896000"/>
            <a:chOff x="1631504" y="836712"/>
            <a:chExt cx="9652204" cy="4896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5B68337-B737-BA42-A881-E539B35558B9}"/>
                </a:ext>
              </a:extLst>
            </p:cNvPr>
            <p:cNvSpPr txBox="1"/>
            <p:nvPr/>
          </p:nvSpPr>
          <p:spPr>
            <a:xfrm>
              <a:off x="1631504" y="836712"/>
              <a:ext cx="9508188" cy="4896000"/>
            </a:xfrm>
            <a:custGeom>
              <a:avLst/>
              <a:gdLst>
                <a:gd name="connsiteX0" fmla="*/ 0 w 9508188"/>
                <a:gd name="connsiteY0" fmla="*/ 0 h 4896000"/>
                <a:gd name="connsiteX1" fmla="*/ 679156 w 9508188"/>
                <a:gd name="connsiteY1" fmla="*/ 0 h 4896000"/>
                <a:gd name="connsiteX2" fmla="*/ 1358313 w 9508188"/>
                <a:gd name="connsiteY2" fmla="*/ 0 h 4896000"/>
                <a:gd name="connsiteX3" fmla="*/ 2227633 w 9508188"/>
                <a:gd name="connsiteY3" fmla="*/ 0 h 4896000"/>
                <a:gd name="connsiteX4" fmla="*/ 2811707 w 9508188"/>
                <a:gd name="connsiteY4" fmla="*/ 0 h 4896000"/>
                <a:gd name="connsiteX5" fmla="*/ 3395781 w 9508188"/>
                <a:gd name="connsiteY5" fmla="*/ 0 h 4896000"/>
                <a:gd name="connsiteX6" fmla="*/ 4074938 w 9508188"/>
                <a:gd name="connsiteY6" fmla="*/ 0 h 4896000"/>
                <a:gd name="connsiteX7" fmla="*/ 4849176 w 9508188"/>
                <a:gd name="connsiteY7" fmla="*/ 0 h 4896000"/>
                <a:gd name="connsiteX8" fmla="*/ 5623414 w 9508188"/>
                <a:gd name="connsiteY8" fmla="*/ 0 h 4896000"/>
                <a:gd name="connsiteX9" fmla="*/ 6397652 w 9508188"/>
                <a:gd name="connsiteY9" fmla="*/ 0 h 4896000"/>
                <a:gd name="connsiteX10" fmla="*/ 7266972 w 9508188"/>
                <a:gd name="connsiteY10" fmla="*/ 0 h 4896000"/>
                <a:gd name="connsiteX11" fmla="*/ 7946129 w 9508188"/>
                <a:gd name="connsiteY11" fmla="*/ 0 h 4896000"/>
                <a:gd name="connsiteX12" fmla="*/ 8720367 w 9508188"/>
                <a:gd name="connsiteY12" fmla="*/ 0 h 4896000"/>
                <a:gd name="connsiteX13" fmla="*/ 9508188 w 9508188"/>
                <a:gd name="connsiteY13" fmla="*/ 0 h 4896000"/>
                <a:gd name="connsiteX14" fmla="*/ 9508188 w 9508188"/>
                <a:gd name="connsiteY14" fmla="*/ 699429 h 4896000"/>
                <a:gd name="connsiteX15" fmla="*/ 9508188 w 9508188"/>
                <a:gd name="connsiteY15" fmla="*/ 1447817 h 4896000"/>
                <a:gd name="connsiteX16" fmla="*/ 9508188 w 9508188"/>
                <a:gd name="connsiteY16" fmla="*/ 2245166 h 4896000"/>
                <a:gd name="connsiteX17" fmla="*/ 9508188 w 9508188"/>
                <a:gd name="connsiteY17" fmla="*/ 2993554 h 4896000"/>
                <a:gd name="connsiteX18" fmla="*/ 9508188 w 9508188"/>
                <a:gd name="connsiteY18" fmla="*/ 3595063 h 4896000"/>
                <a:gd name="connsiteX19" fmla="*/ 9508188 w 9508188"/>
                <a:gd name="connsiteY19" fmla="*/ 4896000 h 4896000"/>
                <a:gd name="connsiteX20" fmla="*/ 8924114 w 9508188"/>
                <a:gd name="connsiteY20" fmla="*/ 4896000 h 4896000"/>
                <a:gd name="connsiteX21" fmla="*/ 8244957 w 9508188"/>
                <a:gd name="connsiteY21" fmla="*/ 4896000 h 4896000"/>
                <a:gd name="connsiteX22" fmla="*/ 7851047 w 9508188"/>
                <a:gd name="connsiteY22" fmla="*/ 4896000 h 4896000"/>
                <a:gd name="connsiteX23" fmla="*/ 7266972 w 9508188"/>
                <a:gd name="connsiteY23" fmla="*/ 4896000 h 4896000"/>
                <a:gd name="connsiteX24" fmla="*/ 6492734 w 9508188"/>
                <a:gd name="connsiteY24" fmla="*/ 4896000 h 4896000"/>
                <a:gd name="connsiteX25" fmla="*/ 6003742 w 9508188"/>
                <a:gd name="connsiteY25" fmla="*/ 4896000 h 4896000"/>
                <a:gd name="connsiteX26" fmla="*/ 5134422 w 9508188"/>
                <a:gd name="connsiteY26" fmla="*/ 4896000 h 4896000"/>
                <a:gd name="connsiteX27" fmla="*/ 4265101 w 9508188"/>
                <a:gd name="connsiteY27" fmla="*/ 4896000 h 4896000"/>
                <a:gd name="connsiteX28" fmla="*/ 3585945 w 9508188"/>
                <a:gd name="connsiteY28" fmla="*/ 4896000 h 4896000"/>
                <a:gd name="connsiteX29" fmla="*/ 2716625 w 9508188"/>
                <a:gd name="connsiteY29" fmla="*/ 4896000 h 4896000"/>
                <a:gd name="connsiteX30" fmla="*/ 2037469 w 9508188"/>
                <a:gd name="connsiteY30" fmla="*/ 4896000 h 4896000"/>
                <a:gd name="connsiteX31" fmla="*/ 1263231 w 9508188"/>
                <a:gd name="connsiteY31" fmla="*/ 4896000 h 4896000"/>
                <a:gd name="connsiteX32" fmla="*/ 869320 w 9508188"/>
                <a:gd name="connsiteY32" fmla="*/ 4896000 h 4896000"/>
                <a:gd name="connsiteX33" fmla="*/ 0 w 9508188"/>
                <a:gd name="connsiteY33" fmla="*/ 4896000 h 4896000"/>
                <a:gd name="connsiteX34" fmla="*/ 0 w 9508188"/>
                <a:gd name="connsiteY34" fmla="*/ 4245531 h 4896000"/>
                <a:gd name="connsiteX35" fmla="*/ 0 w 9508188"/>
                <a:gd name="connsiteY35" fmla="*/ 3595063 h 4896000"/>
                <a:gd name="connsiteX36" fmla="*/ 0 w 9508188"/>
                <a:gd name="connsiteY36" fmla="*/ 2993554 h 4896000"/>
                <a:gd name="connsiteX37" fmla="*/ 0 w 9508188"/>
                <a:gd name="connsiteY37" fmla="*/ 2343086 h 4896000"/>
                <a:gd name="connsiteX38" fmla="*/ 0 w 9508188"/>
                <a:gd name="connsiteY38" fmla="*/ 1594697 h 4896000"/>
                <a:gd name="connsiteX39" fmla="*/ 0 w 9508188"/>
                <a:gd name="connsiteY39" fmla="*/ 993189 h 4896000"/>
                <a:gd name="connsiteX40" fmla="*/ 0 w 9508188"/>
                <a:gd name="connsiteY40" fmla="*/ 0 h 489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08188" h="4896000" fill="none" extrusionOk="0">
                  <a:moveTo>
                    <a:pt x="0" y="0"/>
                  </a:moveTo>
                  <a:cubicBezTo>
                    <a:pt x="197712" y="20395"/>
                    <a:pt x="536474" y="-28096"/>
                    <a:pt x="679156" y="0"/>
                  </a:cubicBezTo>
                  <a:cubicBezTo>
                    <a:pt x="821838" y="28096"/>
                    <a:pt x="1214906" y="21765"/>
                    <a:pt x="1358313" y="0"/>
                  </a:cubicBezTo>
                  <a:cubicBezTo>
                    <a:pt x="1501720" y="-21765"/>
                    <a:pt x="2023886" y="-24796"/>
                    <a:pt x="2227633" y="0"/>
                  </a:cubicBezTo>
                  <a:cubicBezTo>
                    <a:pt x="2431380" y="24796"/>
                    <a:pt x="2546114" y="22253"/>
                    <a:pt x="2811707" y="0"/>
                  </a:cubicBezTo>
                  <a:cubicBezTo>
                    <a:pt x="3077300" y="-22253"/>
                    <a:pt x="3219743" y="-15584"/>
                    <a:pt x="3395781" y="0"/>
                  </a:cubicBezTo>
                  <a:cubicBezTo>
                    <a:pt x="3571819" y="15584"/>
                    <a:pt x="3858670" y="14654"/>
                    <a:pt x="4074938" y="0"/>
                  </a:cubicBezTo>
                  <a:cubicBezTo>
                    <a:pt x="4291206" y="-14654"/>
                    <a:pt x="4590187" y="25998"/>
                    <a:pt x="4849176" y="0"/>
                  </a:cubicBezTo>
                  <a:cubicBezTo>
                    <a:pt x="5108165" y="-25998"/>
                    <a:pt x="5313078" y="24732"/>
                    <a:pt x="5623414" y="0"/>
                  </a:cubicBezTo>
                  <a:cubicBezTo>
                    <a:pt x="5933750" y="-24732"/>
                    <a:pt x="6187593" y="-22446"/>
                    <a:pt x="6397652" y="0"/>
                  </a:cubicBezTo>
                  <a:cubicBezTo>
                    <a:pt x="6607711" y="22446"/>
                    <a:pt x="6862948" y="37236"/>
                    <a:pt x="7266972" y="0"/>
                  </a:cubicBezTo>
                  <a:cubicBezTo>
                    <a:pt x="7670996" y="-37236"/>
                    <a:pt x="7705450" y="12174"/>
                    <a:pt x="7946129" y="0"/>
                  </a:cubicBezTo>
                  <a:cubicBezTo>
                    <a:pt x="8186808" y="-12174"/>
                    <a:pt x="8334700" y="27307"/>
                    <a:pt x="8720367" y="0"/>
                  </a:cubicBezTo>
                  <a:cubicBezTo>
                    <a:pt x="9106034" y="-27307"/>
                    <a:pt x="9129646" y="-19936"/>
                    <a:pt x="9508188" y="0"/>
                  </a:cubicBezTo>
                  <a:cubicBezTo>
                    <a:pt x="9481429" y="337363"/>
                    <a:pt x="9523787" y="416043"/>
                    <a:pt x="9508188" y="699429"/>
                  </a:cubicBezTo>
                  <a:cubicBezTo>
                    <a:pt x="9492589" y="982815"/>
                    <a:pt x="9481472" y="1225011"/>
                    <a:pt x="9508188" y="1447817"/>
                  </a:cubicBezTo>
                  <a:cubicBezTo>
                    <a:pt x="9534904" y="1670623"/>
                    <a:pt x="9506181" y="2051555"/>
                    <a:pt x="9508188" y="2245166"/>
                  </a:cubicBezTo>
                  <a:cubicBezTo>
                    <a:pt x="9510195" y="2438777"/>
                    <a:pt x="9500926" y="2688138"/>
                    <a:pt x="9508188" y="2993554"/>
                  </a:cubicBezTo>
                  <a:cubicBezTo>
                    <a:pt x="9515450" y="3298970"/>
                    <a:pt x="9529458" y="3455451"/>
                    <a:pt x="9508188" y="3595063"/>
                  </a:cubicBezTo>
                  <a:cubicBezTo>
                    <a:pt x="9486918" y="3734675"/>
                    <a:pt x="9453123" y="4327502"/>
                    <a:pt x="9508188" y="4896000"/>
                  </a:cubicBezTo>
                  <a:cubicBezTo>
                    <a:pt x="9247606" y="4911962"/>
                    <a:pt x="9119404" y="4876469"/>
                    <a:pt x="8924114" y="4896000"/>
                  </a:cubicBezTo>
                  <a:cubicBezTo>
                    <a:pt x="8728824" y="4915531"/>
                    <a:pt x="8487328" y="4879518"/>
                    <a:pt x="8244957" y="4896000"/>
                  </a:cubicBezTo>
                  <a:cubicBezTo>
                    <a:pt x="8002586" y="4912482"/>
                    <a:pt x="7979891" y="4881771"/>
                    <a:pt x="7851047" y="4896000"/>
                  </a:cubicBezTo>
                  <a:cubicBezTo>
                    <a:pt x="7722203" y="4910230"/>
                    <a:pt x="7551643" y="4877689"/>
                    <a:pt x="7266972" y="4896000"/>
                  </a:cubicBezTo>
                  <a:cubicBezTo>
                    <a:pt x="6982301" y="4914311"/>
                    <a:pt x="6653604" y="4864846"/>
                    <a:pt x="6492734" y="4896000"/>
                  </a:cubicBezTo>
                  <a:cubicBezTo>
                    <a:pt x="6331864" y="4927154"/>
                    <a:pt x="6213479" y="4890954"/>
                    <a:pt x="6003742" y="4896000"/>
                  </a:cubicBezTo>
                  <a:cubicBezTo>
                    <a:pt x="5794005" y="4901046"/>
                    <a:pt x="5342958" y="4910138"/>
                    <a:pt x="5134422" y="4896000"/>
                  </a:cubicBezTo>
                  <a:cubicBezTo>
                    <a:pt x="4925886" y="4881862"/>
                    <a:pt x="4637498" y="4889181"/>
                    <a:pt x="4265101" y="4896000"/>
                  </a:cubicBezTo>
                  <a:cubicBezTo>
                    <a:pt x="3892704" y="4902819"/>
                    <a:pt x="3924407" y="4894882"/>
                    <a:pt x="3585945" y="4896000"/>
                  </a:cubicBezTo>
                  <a:cubicBezTo>
                    <a:pt x="3247483" y="4897118"/>
                    <a:pt x="2915279" y="4871612"/>
                    <a:pt x="2716625" y="4896000"/>
                  </a:cubicBezTo>
                  <a:cubicBezTo>
                    <a:pt x="2517971" y="4920388"/>
                    <a:pt x="2257720" y="4926626"/>
                    <a:pt x="2037469" y="4896000"/>
                  </a:cubicBezTo>
                  <a:cubicBezTo>
                    <a:pt x="1817218" y="4865374"/>
                    <a:pt x="1631325" y="4911601"/>
                    <a:pt x="1263231" y="4896000"/>
                  </a:cubicBezTo>
                  <a:cubicBezTo>
                    <a:pt x="895137" y="4880399"/>
                    <a:pt x="1023230" y="4899160"/>
                    <a:pt x="869320" y="4896000"/>
                  </a:cubicBezTo>
                  <a:cubicBezTo>
                    <a:pt x="715410" y="4892840"/>
                    <a:pt x="336225" y="4874195"/>
                    <a:pt x="0" y="4896000"/>
                  </a:cubicBezTo>
                  <a:cubicBezTo>
                    <a:pt x="3935" y="4739270"/>
                    <a:pt x="20344" y="4499556"/>
                    <a:pt x="0" y="4245531"/>
                  </a:cubicBezTo>
                  <a:cubicBezTo>
                    <a:pt x="-20344" y="3991506"/>
                    <a:pt x="9443" y="3792008"/>
                    <a:pt x="0" y="3595063"/>
                  </a:cubicBezTo>
                  <a:cubicBezTo>
                    <a:pt x="-9443" y="3398118"/>
                    <a:pt x="11879" y="3247778"/>
                    <a:pt x="0" y="2993554"/>
                  </a:cubicBezTo>
                  <a:cubicBezTo>
                    <a:pt x="-11879" y="2739330"/>
                    <a:pt x="-3884" y="2585651"/>
                    <a:pt x="0" y="2343086"/>
                  </a:cubicBezTo>
                  <a:cubicBezTo>
                    <a:pt x="3884" y="2100521"/>
                    <a:pt x="-25468" y="1828864"/>
                    <a:pt x="0" y="1594697"/>
                  </a:cubicBezTo>
                  <a:cubicBezTo>
                    <a:pt x="25468" y="1360530"/>
                    <a:pt x="25207" y="1220655"/>
                    <a:pt x="0" y="993189"/>
                  </a:cubicBezTo>
                  <a:cubicBezTo>
                    <a:pt x="-25207" y="765723"/>
                    <a:pt x="36926" y="492264"/>
                    <a:pt x="0" y="0"/>
                  </a:cubicBezTo>
                  <a:close/>
                </a:path>
                <a:path w="9508188" h="4896000" stroke="0" extrusionOk="0">
                  <a:moveTo>
                    <a:pt x="0" y="0"/>
                  </a:moveTo>
                  <a:cubicBezTo>
                    <a:pt x="276276" y="23023"/>
                    <a:pt x="451797" y="20827"/>
                    <a:pt x="584074" y="0"/>
                  </a:cubicBezTo>
                  <a:cubicBezTo>
                    <a:pt x="716351" y="-20827"/>
                    <a:pt x="893657" y="6342"/>
                    <a:pt x="977985" y="0"/>
                  </a:cubicBezTo>
                  <a:cubicBezTo>
                    <a:pt x="1062313" y="-6342"/>
                    <a:pt x="1510452" y="-38441"/>
                    <a:pt x="1847305" y="0"/>
                  </a:cubicBezTo>
                  <a:cubicBezTo>
                    <a:pt x="2184158" y="38441"/>
                    <a:pt x="2216208" y="-27963"/>
                    <a:pt x="2431380" y="0"/>
                  </a:cubicBezTo>
                  <a:cubicBezTo>
                    <a:pt x="2646552" y="27963"/>
                    <a:pt x="2724904" y="10422"/>
                    <a:pt x="3015454" y="0"/>
                  </a:cubicBezTo>
                  <a:cubicBezTo>
                    <a:pt x="3306004" y="-10422"/>
                    <a:pt x="3472287" y="-10307"/>
                    <a:pt x="3884774" y="0"/>
                  </a:cubicBezTo>
                  <a:cubicBezTo>
                    <a:pt x="4297261" y="10307"/>
                    <a:pt x="4185697" y="-23562"/>
                    <a:pt x="4373766" y="0"/>
                  </a:cubicBezTo>
                  <a:cubicBezTo>
                    <a:pt x="4561835" y="23562"/>
                    <a:pt x="4838939" y="27826"/>
                    <a:pt x="5243087" y="0"/>
                  </a:cubicBezTo>
                  <a:cubicBezTo>
                    <a:pt x="5647235" y="-27826"/>
                    <a:pt x="5763224" y="28707"/>
                    <a:pt x="6112407" y="0"/>
                  </a:cubicBezTo>
                  <a:cubicBezTo>
                    <a:pt x="6461590" y="-28707"/>
                    <a:pt x="6614849" y="-617"/>
                    <a:pt x="6791563" y="0"/>
                  </a:cubicBezTo>
                  <a:cubicBezTo>
                    <a:pt x="6968277" y="617"/>
                    <a:pt x="7265170" y="13599"/>
                    <a:pt x="7660883" y="0"/>
                  </a:cubicBezTo>
                  <a:cubicBezTo>
                    <a:pt x="8056596" y="-13599"/>
                    <a:pt x="7978521" y="20340"/>
                    <a:pt x="8244957" y="0"/>
                  </a:cubicBezTo>
                  <a:cubicBezTo>
                    <a:pt x="8511393" y="-20340"/>
                    <a:pt x="8635461" y="-22758"/>
                    <a:pt x="8829032" y="0"/>
                  </a:cubicBezTo>
                  <a:cubicBezTo>
                    <a:pt x="9022603" y="22758"/>
                    <a:pt x="9291038" y="-16023"/>
                    <a:pt x="9508188" y="0"/>
                  </a:cubicBezTo>
                  <a:cubicBezTo>
                    <a:pt x="9507651" y="197825"/>
                    <a:pt x="9483554" y="343365"/>
                    <a:pt x="9508188" y="650469"/>
                  </a:cubicBezTo>
                  <a:cubicBezTo>
                    <a:pt x="9532822" y="957573"/>
                    <a:pt x="9533196" y="1098747"/>
                    <a:pt x="9508188" y="1349897"/>
                  </a:cubicBezTo>
                  <a:cubicBezTo>
                    <a:pt x="9483180" y="1601047"/>
                    <a:pt x="9535337" y="1845835"/>
                    <a:pt x="9508188" y="2098286"/>
                  </a:cubicBezTo>
                  <a:cubicBezTo>
                    <a:pt x="9481039" y="2350737"/>
                    <a:pt x="9474244" y="2641712"/>
                    <a:pt x="9508188" y="2846674"/>
                  </a:cubicBezTo>
                  <a:cubicBezTo>
                    <a:pt x="9542132" y="3051636"/>
                    <a:pt x="9494567" y="3331381"/>
                    <a:pt x="9508188" y="3595063"/>
                  </a:cubicBezTo>
                  <a:cubicBezTo>
                    <a:pt x="9521809" y="3858745"/>
                    <a:pt x="9524107" y="4013889"/>
                    <a:pt x="9508188" y="4147611"/>
                  </a:cubicBezTo>
                  <a:cubicBezTo>
                    <a:pt x="9492269" y="4281333"/>
                    <a:pt x="9519788" y="4627150"/>
                    <a:pt x="9508188" y="4896000"/>
                  </a:cubicBezTo>
                  <a:cubicBezTo>
                    <a:pt x="9239055" y="4909563"/>
                    <a:pt x="9066411" y="4883470"/>
                    <a:pt x="8733950" y="4896000"/>
                  </a:cubicBezTo>
                  <a:cubicBezTo>
                    <a:pt x="8401489" y="4908530"/>
                    <a:pt x="8413560" y="4890561"/>
                    <a:pt x="8244957" y="4896000"/>
                  </a:cubicBezTo>
                  <a:cubicBezTo>
                    <a:pt x="8076354" y="4901439"/>
                    <a:pt x="7798299" y="4909533"/>
                    <a:pt x="7565801" y="4896000"/>
                  </a:cubicBezTo>
                  <a:cubicBezTo>
                    <a:pt x="7333303" y="4882467"/>
                    <a:pt x="7311973" y="4879718"/>
                    <a:pt x="7171890" y="4896000"/>
                  </a:cubicBezTo>
                  <a:cubicBezTo>
                    <a:pt x="7031807" y="4912282"/>
                    <a:pt x="6940428" y="4908249"/>
                    <a:pt x="6777980" y="4896000"/>
                  </a:cubicBezTo>
                  <a:cubicBezTo>
                    <a:pt x="6615532" y="4883752"/>
                    <a:pt x="6419489" y="4910565"/>
                    <a:pt x="6098823" y="4896000"/>
                  </a:cubicBezTo>
                  <a:cubicBezTo>
                    <a:pt x="5778157" y="4881435"/>
                    <a:pt x="5784241" y="4902641"/>
                    <a:pt x="5609831" y="4896000"/>
                  </a:cubicBezTo>
                  <a:cubicBezTo>
                    <a:pt x="5435421" y="4889359"/>
                    <a:pt x="5202716" y="4930244"/>
                    <a:pt x="4835593" y="4896000"/>
                  </a:cubicBezTo>
                  <a:cubicBezTo>
                    <a:pt x="4468470" y="4861756"/>
                    <a:pt x="4500799" y="4890210"/>
                    <a:pt x="4346600" y="4896000"/>
                  </a:cubicBezTo>
                  <a:cubicBezTo>
                    <a:pt x="4192401" y="4901790"/>
                    <a:pt x="3863937" y="4915936"/>
                    <a:pt x="3572362" y="4896000"/>
                  </a:cubicBezTo>
                  <a:cubicBezTo>
                    <a:pt x="3280787" y="4876064"/>
                    <a:pt x="3345927" y="4890448"/>
                    <a:pt x="3178451" y="4896000"/>
                  </a:cubicBezTo>
                  <a:cubicBezTo>
                    <a:pt x="3010975" y="4901552"/>
                    <a:pt x="2693237" y="4869367"/>
                    <a:pt x="2404213" y="4896000"/>
                  </a:cubicBezTo>
                  <a:cubicBezTo>
                    <a:pt x="2115189" y="4922633"/>
                    <a:pt x="2036700" y="4897736"/>
                    <a:pt x="1915221" y="4896000"/>
                  </a:cubicBezTo>
                  <a:cubicBezTo>
                    <a:pt x="1793742" y="4894264"/>
                    <a:pt x="1714276" y="4884923"/>
                    <a:pt x="1521310" y="4896000"/>
                  </a:cubicBezTo>
                  <a:cubicBezTo>
                    <a:pt x="1328344" y="4907077"/>
                    <a:pt x="1170312" y="4911682"/>
                    <a:pt x="1032318" y="4896000"/>
                  </a:cubicBezTo>
                  <a:cubicBezTo>
                    <a:pt x="894324" y="4880318"/>
                    <a:pt x="209299" y="4886690"/>
                    <a:pt x="0" y="4896000"/>
                  </a:cubicBezTo>
                  <a:cubicBezTo>
                    <a:pt x="-1327" y="4617588"/>
                    <a:pt x="9655" y="4503284"/>
                    <a:pt x="0" y="4294491"/>
                  </a:cubicBezTo>
                  <a:cubicBezTo>
                    <a:pt x="-9655" y="4085698"/>
                    <a:pt x="-12898" y="3988659"/>
                    <a:pt x="0" y="3741943"/>
                  </a:cubicBezTo>
                  <a:cubicBezTo>
                    <a:pt x="12898" y="3495227"/>
                    <a:pt x="14540" y="3410299"/>
                    <a:pt x="0" y="3189394"/>
                  </a:cubicBezTo>
                  <a:cubicBezTo>
                    <a:pt x="-14540" y="2968489"/>
                    <a:pt x="34949" y="2760866"/>
                    <a:pt x="0" y="2441006"/>
                  </a:cubicBezTo>
                  <a:cubicBezTo>
                    <a:pt x="-34949" y="2121146"/>
                    <a:pt x="15243" y="2081394"/>
                    <a:pt x="0" y="1888457"/>
                  </a:cubicBezTo>
                  <a:cubicBezTo>
                    <a:pt x="-15243" y="1695520"/>
                    <a:pt x="14138" y="1422372"/>
                    <a:pt x="0" y="1189029"/>
                  </a:cubicBezTo>
                  <a:cubicBezTo>
                    <a:pt x="-14138" y="955686"/>
                    <a:pt x="-1456" y="457384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95000"/>
              </a:schemeClr>
            </a:solidFill>
            <a:ln w="38100">
              <a:solidFill>
                <a:schemeClr val="bg1">
                  <a:lumMod val="50000"/>
                  <a:lumOff val="5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678175-837C-9D47-A0DB-6A7FE34198E4}"/>
                </a:ext>
              </a:extLst>
            </p:cNvPr>
            <p:cNvSpPr txBox="1"/>
            <p:nvPr/>
          </p:nvSpPr>
          <p:spPr>
            <a:xfrm>
              <a:off x="1775520" y="980728"/>
              <a:ext cx="95081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>
                      <a:lumMod val="40000"/>
                      <a:lumOff val="60000"/>
                    </a:schemeClr>
                  </a:solidFill>
                  <a:latin typeface="Tw Cen MT" panose="020B0602020104020603" pitchFamily="34" charset="77"/>
                </a:rPr>
                <a:t>Roadmap</a:t>
              </a:r>
              <a:endParaRPr lang="en-US" sz="3600" b="1" dirty="0">
                <a:solidFill>
                  <a:schemeClr val="bg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AA568F9-600E-5541-B6E1-832CC2A884DF}"/>
                </a:ext>
              </a:extLst>
            </p:cNvPr>
            <p:cNvSpPr/>
            <p:nvPr/>
          </p:nvSpPr>
          <p:spPr>
            <a:xfrm>
              <a:off x="1775520" y="1556792"/>
              <a:ext cx="9322933" cy="24960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chemeClr val="bg1">
                      <a:lumMod val="40000"/>
                      <a:lumOff val="60000"/>
                    </a:schemeClr>
                  </a:solidFill>
                  <a:latin typeface="Tw Cen MT" panose="020B0602020104020603" pitchFamily="34" charset="77"/>
                </a:rPr>
                <a:t>A state-general, space-and-time-continuous TD learning rule for SR</a:t>
              </a:r>
            </a:p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rgbClr val="66C3A4"/>
                  </a:solidFill>
                  <a:latin typeface="Tw Cen MT" panose="020B0602020104020603" pitchFamily="34" charset="77"/>
                </a:rPr>
                <a:t>STDP as an approach to learning SR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1998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Issues with learning via TD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AF1C254-351B-7148-AD3D-2A9A55EE29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4536" y="1272646"/>
            <a:ext cx="12210015" cy="5585354"/>
          </a:xfrm>
        </p:spPr>
        <p:txBody>
          <a:bodyPr/>
          <a:lstStyle/>
          <a:p>
            <a:r>
              <a:rPr lang="en-GB" dirty="0"/>
              <a:t>Biologically how is this learning rule implemented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Is it necessary, aren’t most policies fairly simple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706D254-884D-D546-8CEA-95030069203C}"/>
              </a:ext>
            </a:extLst>
          </p:cNvPr>
          <p:cNvGrpSpPr/>
          <p:nvPr/>
        </p:nvGrpSpPr>
        <p:grpSpPr>
          <a:xfrm>
            <a:off x="551384" y="1916832"/>
            <a:ext cx="11161240" cy="1231008"/>
            <a:chOff x="551384" y="3113778"/>
            <a:chExt cx="11161240" cy="1231008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34BCCCF1-FC9E-7C49-A99F-1959DA954FED}"/>
                </a:ext>
              </a:extLst>
            </p:cNvPr>
            <p:cNvSpPr/>
            <p:nvPr/>
          </p:nvSpPr>
          <p:spPr>
            <a:xfrm>
              <a:off x="551384" y="3113778"/>
              <a:ext cx="11161240" cy="1231008"/>
            </a:xfrm>
            <a:prstGeom prst="roundRect">
              <a:avLst/>
            </a:prstGeom>
            <a:solidFill>
              <a:srgbClr val="66C3A4">
                <a:alpha val="50000"/>
              </a:srgb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0CB205B-5BCE-3640-A348-1C99FDE4E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5400" y="3186162"/>
              <a:ext cx="10776520" cy="1034926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94CB536-43C0-514F-A3C9-AA4D7A31E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056" y="4167435"/>
            <a:ext cx="2429917" cy="24299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D0057D-BBC7-034D-B2D5-6E361BB91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4681" y="4230638"/>
            <a:ext cx="2303512" cy="230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045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STDP: “cells that fire together, wire together” 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2C6F9C26-1974-2547-B783-624FD5023824}"/>
              </a:ext>
            </a:extLst>
          </p:cNvPr>
          <p:cNvGrpSpPr/>
          <p:nvPr/>
        </p:nvGrpSpPr>
        <p:grpSpPr>
          <a:xfrm>
            <a:off x="4999277" y="1543485"/>
            <a:ext cx="7024798" cy="2039498"/>
            <a:chOff x="4999277" y="1543485"/>
            <a:chExt cx="7024798" cy="2039498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9E54C-5111-6043-9126-8C2572086BA8}"/>
                </a:ext>
              </a:extLst>
            </p:cNvPr>
            <p:cNvSpPr txBox="1"/>
            <p:nvPr/>
          </p:nvSpPr>
          <p:spPr>
            <a:xfrm>
              <a:off x="4999277" y="1560679"/>
              <a:ext cx="1760418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Binding strength: </a:t>
              </a:r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9E0D0D20-DA14-5945-BCD0-2265F52FD736}"/>
                </a:ext>
              </a:extLst>
            </p:cNvPr>
            <p:cNvSpPr/>
            <p:nvPr/>
          </p:nvSpPr>
          <p:spPr>
            <a:xfrm>
              <a:off x="7036904" y="1576685"/>
              <a:ext cx="1404731" cy="225611"/>
            </a:xfrm>
            <a:custGeom>
              <a:avLst/>
              <a:gdLst>
                <a:gd name="connsiteX0" fmla="*/ 0 w 1404731"/>
                <a:gd name="connsiteY0" fmla="*/ 185854 h 225611"/>
                <a:gd name="connsiteX1" fmla="*/ 689113 w 1404731"/>
                <a:gd name="connsiteY1" fmla="*/ 324 h 225611"/>
                <a:gd name="connsiteX2" fmla="*/ 1404731 w 1404731"/>
                <a:gd name="connsiteY2" fmla="*/ 225611 h 22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4731" h="225611">
                  <a:moveTo>
                    <a:pt x="0" y="185854"/>
                  </a:moveTo>
                  <a:cubicBezTo>
                    <a:pt x="227495" y="89776"/>
                    <a:pt x="454991" y="-6302"/>
                    <a:pt x="689113" y="324"/>
                  </a:cubicBezTo>
                  <a:cubicBezTo>
                    <a:pt x="923235" y="6950"/>
                    <a:pt x="1163983" y="116280"/>
                    <a:pt x="1404731" y="225611"/>
                  </a:cubicBezTo>
                </a:path>
              </a:pathLst>
            </a:custGeom>
            <a:noFill/>
            <a:ln w="38100">
              <a:solidFill>
                <a:srgbClr val="A9A9A9"/>
              </a:solidFill>
              <a:headEnd type="none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D8C53C97-E9DE-4042-A9A7-7E28C8718A0E}"/>
                </a:ext>
              </a:extLst>
            </p:cNvPr>
            <p:cNvSpPr/>
            <p:nvPr/>
          </p:nvSpPr>
          <p:spPr>
            <a:xfrm>
              <a:off x="7067533" y="1907245"/>
              <a:ext cx="1404731" cy="225611"/>
            </a:xfrm>
            <a:custGeom>
              <a:avLst/>
              <a:gdLst>
                <a:gd name="connsiteX0" fmla="*/ 0 w 1404731"/>
                <a:gd name="connsiteY0" fmla="*/ 185854 h 225611"/>
                <a:gd name="connsiteX1" fmla="*/ 689113 w 1404731"/>
                <a:gd name="connsiteY1" fmla="*/ 324 h 225611"/>
                <a:gd name="connsiteX2" fmla="*/ 1404731 w 1404731"/>
                <a:gd name="connsiteY2" fmla="*/ 225611 h 22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4731" h="225611">
                  <a:moveTo>
                    <a:pt x="0" y="185854"/>
                  </a:moveTo>
                  <a:cubicBezTo>
                    <a:pt x="227495" y="89776"/>
                    <a:pt x="454991" y="-6302"/>
                    <a:pt x="689113" y="324"/>
                  </a:cubicBezTo>
                  <a:cubicBezTo>
                    <a:pt x="923235" y="6950"/>
                    <a:pt x="1163983" y="116280"/>
                    <a:pt x="1404731" y="225611"/>
                  </a:cubicBezTo>
                </a:path>
              </a:pathLst>
            </a:custGeom>
            <a:noFill/>
            <a:ln w="6350">
              <a:solidFill>
                <a:srgbClr val="A9A9A9"/>
              </a:solidFill>
              <a:headEnd type="none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2486220-A6B9-9645-B8F9-4D3BD777E042}"/>
                </a:ext>
              </a:extLst>
            </p:cNvPr>
            <p:cNvSpPr txBox="1"/>
            <p:nvPr/>
          </p:nvSpPr>
          <p:spPr>
            <a:xfrm>
              <a:off x="8601468" y="1543485"/>
              <a:ext cx="779381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b="1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strong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A9EE4C6-50A8-A04F-90E7-905AC5BD8FD1}"/>
                </a:ext>
              </a:extLst>
            </p:cNvPr>
            <p:cNvSpPr txBox="1"/>
            <p:nvPr/>
          </p:nvSpPr>
          <p:spPr>
            <a:xfrm>
              <a:off x="8616280" y="1907540"/>
              <a:ext cx="676980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weak</a:t>
              </a:r>
            </a:p>
          </p:txBody>
        </p: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0808E806-9A93-F54B-85EC-10ACC0CF435B}"/>
                </a:ext>
              </a:extLst>
            </p:cNvPr>
            <p:cNvGrpSpPr/>
            <p:nvPr/>
          </p:nvGrpSpPr>
          <p:grpSpPr>
            <a:xfrm>
              <a:off x="5087888" y="2716675"/>
              <a:ext cx="6936187" cy="866308"/>
              <a:chOff x="5087888" y="2716675"/>
              <a:chExt cx="6936187" cy="866308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2FDA7639-A590-F44F-A4CD-DC552CC4495B}"/>
                  </a:ext>
                </a:extLst>
              </p:cNvPr>
              <p:cNvGrpSpPr/>
              <p:nvPr/>
            </p:nvGrpSpPr>
            <p:grpSpPr>
              <a:xfrm>
                <a:off x="6632235" y="3140967"/>
                <a:ext cx="2056053" cy="288033"/>
                <a:chOff x="5159896" y="3140967"/>
                <a:chExt cx="2056053" cy="288033"/>
              </a:xfrm>
            </p:grpSpPr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5B7A143F-9D4D-7D44-BF24-7AB29D4B70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59896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AF54CEBF-0EA1-BC46-A78E-E9823CF134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7848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337BC30C-4944-424E-910A-80A0A40953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59434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6A2EA880-BEE9-D74F-AA42-89DA179EE2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68536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DED98DD7-3343-AE4F-8DD9-E0433D482B9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70378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E45DD252-79F8-B44D-8166-72A7038FD9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66022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DE3739AA-4D48-1B4E-8778-EE1E92381F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19805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5C9FD438-818A-7047-B4CF-20292CCB7A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1813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B0259B77-DE2F-9246-96E0-BE09B51BE8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600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7B8562E2-F816-A945-83A4-6E500681275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9702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2FAD1B34-EDBE-C645-98CC-BA8B9465ED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3582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2428F6AE-7AD3-954C-85E9-69AE558A91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761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AF09CAA9-EF5F-004D-B0BD-FC179671A2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21594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B64A62AB-8607-B545-8371-0EAE434EE6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639885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E6FD2242-AE0B-E146-B582-CDB0EFB49A2E}"/>
                  </a:ext>
                </a:extLst>
              </p:cNvPr>
              <p:cNvGrpSpPr/>
              <p:nvPr/>
            </p:nvGrpSpPr>
            <p:grpSpPr>
              <a:xfrm>
                <a:off x="8184232" y="3140967"/>
                <a:ext cx="1913981" cy="288033"/>
                <a:chOff x="5107819" y="3140967"/>
                <a:chExt cx="1913981" cy="288033"/>
              </a:xfrm>
            </p:grpSpPr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41A3169D-2709-4F4A-9875-3498349313C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0781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0623CB89-F515-0547-AAD6-D5BC1A89DE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7848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B3B03E29-4250-8A46-A74B-D4011042DC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59434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74D5873B-DCFE-9046-9FDF-7495995D61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2789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37DA1DD2-FFD3-3340-84D9-7062441E27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1707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8E98B6BB-8D91-1240-BDA9-72C64BB82E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66022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04E0655A-C119-0D43-BB82-78D027FAAF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79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8E4FAAD0-0000-7741-BD55-99090CC012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31955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6DC0D5C5-5D89-0047-AEAD-C057622B15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600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C2E125A6-3F21-1140-B120-2A450B46A0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9702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010DDAEE-606E-B24F-9424-2264276D04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25221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E2149B8D-6C81-594C-B6CC-58C0EE9EA2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761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B666B688-60DE-F844-A127-E0C728977A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02180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8678F55B-4E1D-FD43-9730-C4F323E6B0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4463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AFEB6AB2-AAAF-9244-8DF2-3627E40D6BDC}"/>
                  </a:ext>
                </a:extLst>
              </p:cNvPr>
              <p:cNvGrpSpPr/>
              <p:nvPr/>
            </p:nvGrpSpPr>
            <p:grpSpPr>
              <a:xfrm>
                <a:off x="9264352" y="3140967"/>
                <a:ext cx="2304256" cy="288033"/>
                <a:chOff x="4746597" y="3140967"/>
                <a:chExt cx="2304256" cy="288033"/>
              </a:xfrm>
            </p:grpSpPr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84A02A25-30E7-1447-BDEE-E49E1D90B6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659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927CC5D5-76E6-3A4F-A667-4996D612AF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7848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25D72276-9768-314B-A153-95D2E94339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9466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B8E748AF-7F3E-5940-B03E-DB05F607DD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68536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AFB8CEFF-9AFA-C149-A9C1-4FCE189D38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1707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1C81C055-0C13-1242-B06D-E33BB64F1B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66022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48BC6154-48A0-9A4A-9275-B7ED30F139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79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C301687F-2A8B-2C4B-B020-D6B78C1912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1567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8F124F6C-68C7-5149-B07A-BF9BA1AF21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600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66A95A3C-CA14-694C-9366-65737B6183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47478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0A4AB77B-F286-8E4B-A530-0F6C19480C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40278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342AD50C-6DAB-E340-8490-59168193BD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83482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64E2B39B-728C-F349-8A4F-73F3DACD31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050853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05D577CE-49D5-1649-A872-969C7AAE6B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4463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1AAB3CE0-3D02-B349-82CD-05018519B210}"/>
                  </a:ext>
                </a:extLst>
              </p:cNvPr>
              <p:cNvGrpSpPr/>
              <p:nvPr/>
            </p:nvGrpSpPr>
            <p:grpSpPr>
              <a:xfrm>
                <a:off x="5159896" y="3140967"/>
                <a:ext cx="1861904" cy="288033"/>
                <a:chOff x="5159896" y="3140967"/>
                <a:chExt cx="1861904" cy="288033"/>
              </a:xfrm>
            </p:grpSpPr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6FC8EEB-DB87-784C-9275-C983A997C4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59896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BA94624F-DAF2-6B46-8CF6-97431C6894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7848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34ED9AFB-D76B-EE4F-BAE5-D4C4EFB4CF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59434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293F586B-7C81-B14E-86E1-28F2FE2CF8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68536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A5AC8FAE-7C75-974E-87B8-C52B6334B7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1707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D5CE5CE0-46B1-B442-BA5D-43D8546D90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66022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69C024BE-45AF-B64A-B679-BAB22A1715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79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4938A43D-113F-2A48-9A6E-127EF3C318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1567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2BE90463-DDC0-8F45-9C34-932B86C0D5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600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235C1E70-CA42-904F-A0F9-5C0C7E7033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9702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578FAA1C-A467-D54D-B309-5C89F0F44D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25221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0AC482BA-274F-F346-B822-8B046659E6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761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13B73639-1C7F-7142-A631-796AC7075C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02180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D1590977-6069-E343-A917-8DCE2F4E6B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4463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EF2CD5F5-FAE7-A84A-B664-F4ACEF6F9B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87888" y="3429000"/>
                <a:ext cx="6696744" cy="0"/>
              </a:xfrm>
              <a:prstGeom prst="straightConnector1">
                <a:avLst/>
              </a:prstGeom>
              <a:ln w="2540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6D3C9F-EDF0-8148-9D78-828E2A68C96E}"/>
                  </a:ext>
                </a:extLst>
              </p:cNvPr>
              <p:cNvSpPr txBox="1"/>
              <p:nvPr/>
            </p:nvSpPr>
            <p:spPr>
              <a:xfrm>
                <a:off x="11776891" y="3213651"/>
                <a:ext cx="247184" cy="369332"/>
              </a:xfrm>
              <a:prstGeom prst="rect">
                <a:avLst/>
              </a:prstGeom>
              <a:solidFill>
                <a:schemeClr val="tx1">
                  <a:alpha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dirty="0">
                    <a:solidFill>
                      <a:schemeClr val="bg1">
                        <a:lumMod val="75000"/>
                      </a:schemeClr>
                    </a:solidFill>
                  </a:rPr>
                  <a:t>t</a:t>
                </a: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B81EE6BD-84E1-FC4A-A620-648EC4089731}"/>
                  </a:ext>
                </a:extLst>
              </p:cNvPr>
              <p:cNvSpPr/>
              <p:nvPr/>
            </p:nvSpPr>
            <p:spPr>
              <a:xfrm>
                <a:off x="5724939" y="2716676"/>
                <a:ext cx="1855304" cy="371081"/>
              </a:xfrm>
              <a:custGeom>
                <a:avLst/>
                <a:gdLst>
                  <a:gd name="connsiteX0" fmla="*/ 0 w 1855304"/>
                  <a:gd name="connsiteY0" fmla="*/ 371081 h 371081"/>
                  <a:gd name="connsiteX1" fmla="*/ 848139 w 1855304"/>
                  <a:gd name="connsiteY1" fmla="*/ 20 h 371081"/>
                  <a:gd name="connsiteX2" fmla="*/ 1855304 w 1855304"/>
                  <a:gd name="connsiteY2" fmla="*/ 357828 h 371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55304" h="371081">
                    <a:moveTo>
                      <a:pt x="0" y="371081"/>
                    </a:moveTo>
                    <a:cubicBezTo>
                      <a:pt x="269461" y="186655"/>
                      <a:pt x="538922" y="2229"/>
                      <a:pt x="848139" y="20"/>
                    </a:cubicBezTo>
                    <a:cubicBezTo>
                      <a:pt x="1157356" y="-2189"/>
                      <a:pt x="1506330" y="177819"/>
                      <a:pt x="1855304" y="357828"/>
                    </a:cubicBezTo>
                  </a:path>
                </a:pathLst>
              </a:custGeom>
              <a:noFill/>
              <a:ln w="38100">
                <a:solidFill>
                  <a:srgbClr val="66C3A4"/>
                </a:solidFill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1A47E485-D12A-2749-8E90-6E60D1400194}"/>
                  </a:ext>
                </a:extLst>
              </p:cNvPr>
              <p:cNvSpPr/>
              <p:nvPr/>
            </p:nvSpPr>
            <p:spPr>
              <a:xfrm>
                <a:off x="5721084" y="2733980"/>
                <a:ext cx="3183219" cy="371081"/>
              </a:xfrm>
              <a:custGeom>
                <a:avLst/>
                <a:gdLst>
                  <a:gd name="connsiteX0" fmla="*/ 0 w 1855304"/>
                  <a:gd name="connsiteY0" fmla="*/ 371081 h 371081"/>
                  <a:gd name="connsiteX1" fmla="*/ 848139 w 1855304"/>
                  <a:gd name="connsiteY1" fmla="*/ 20 h 371081"/>
                  <a:gd name="connsiteX2" fmla="*/ 1855304 w 1855304"/>
                  <a:gd name="connsiteY2" fmla="*/ 357828 h 371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55304" h="371081">
                    <a:moveTo>
                      <a:pt x="0" y="371081"/>
                    </a:moveTo>
                    <a:cubicBezTo>
                      <a:pt x="269461" y="186655"/>
                      <a:pt x="538922" y="2229"/>
                      <a:pt x="848139" y="20"/>
                    </a:cubicBezTo>
                    <a:cubicBezTo>
                      <a:pt x="1157356" y="-2189"/>
                      <a:pt x="1506330" y="177819"/>
                      <a:pt x="1855304" y="357828"/>
                    </a:cubicBezTo>
                  </a:path>
                </a:pathLst>
              </a:custGeom>
              <a:noFill/>
              <a:ln w="22225">
                <a:solidFill>
                  <a:srgbClr val="66C3A4"/>
                </a:solidFill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7E3115EE-B209-B84C-BC4E-D8BFCABB38E4}"/>
                  </a:ext>
                </a:extLst>
              </p:cNvPr>
              <p:cNvSpPr/>
              <p:nvPr/>
            </p:nvSpPr>
            <p:spPr>
              <a:xfrm>
                <a:off x="5721084" y="2716675"/>
                <a:ext cx="5199450" cy="371081"/>
              </a:xfrm>
              <a:custGeom>
                <a:avLst/>
                <a:gdLst>
                  <a:gd name="connsiteX0" fmla="*/ 0 w 1855304"/>
                  <a:gd name="connsiteY0" fmla="*/ 371081 h 371081"/>
                  <a:gd name="connsiteX1" fmla="*/ 848139 w 1855304"/>
                  <a:gd name="connsiteY1" fmla="*/ 20 h 371081"/>
                  <a:gd name="connsiteX2" fmla="*/ 1855304 w 1855304"/>
                  <a:gd name="connsiteY2" fmla="*/ 357828 h 371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55304" h="371081">
                    <a:moveTo>
                      <a:pt x="0" y="371081"/>
                    </a:moveTo>
                    <a:cubicBezTo>
                      <a:pt x="269461" y="186655"/>
                      <a:pt x="538922" y="2229"/>
                      <a:pt x="848139" y="20"/>
                    </a:cubicBezTo>
                    <a:cubicBezTo>
                      <a:pt x="1157356" y="-2189"/>
                      <a:pt x="1506330" y="177819"/>
                      <a:pt x="1855304" y="357828"/>
                    </a:cubicBezTo>
                  </a:path>
                </a:pathLst>
              </a:custGeom>
              <a:noFill/>
              <a:ln w="6350">
                <a:solidFill>
                  <a:srgbClr val="66C3A4"/>
                </a:solidFill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402191F7-E401-1145-91F4-F2845233F554}"/>
              </a:ext>
            </a:extLst>
          </p:cNvPr>
          <p:cNvGrpSpPr/>
          <p:nvPr/>
        </p:nvGrpSpPr>
        <p:grpSpPr>
          <a:xfrm>
            <a:off x="479376" y="1844824"/>
            <a:ext cx="3657600" cy="3657600"/>
            <a:chOff x="479376" y="1844824"/>
            <a:chExt cx="3657600" cy="36576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02D2618-3961-0847-871C-857B21D90E4E}"/>
                </a:ext>
              </a:extLst>
            </p:cNvPr>
            <p:cNvGrpSpPr/>
            <p:nvPr/>
          </p:nvGrpSpPr>
          <p:grpSpPr>
            <a:xfrm>
              <a:off x="479376" y="1844824"/>
              <a:ext cx="3657600" cy="3657600"/>
              <a:chOff x="4276206" y="1600200"/>
              <a:chExt cx="3657600" cy="365760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7BE42D11-803D-7444-A457-12E0A78FA6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276206" y="1600200"/>
                <a:ext cx="3657600" cy="3657600"/>
              </a:xfrm>
              <a:prstGeom prst="rect">
                <a:avLst/>
              </a:prstGeom>
            </p:spPr>
          </p:pic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2B5E8EB-EFF2-7346-B75D-B8EA5A897F0A}"/>
                  </a:ext>
                </a:extLst>
              </p:cNvPr>
              <p:cNvSpPr/>
              <p:nvPr/>
            </p:nvSpPr>
            <p:spPr>
              <a:xfrm>
                <a:off x="4871864" y="3645024"/>
                <a:ext cx="648072" cy="648072"/>
              </a:xfrm>
              <a:prstGeom prst="ellipse">
                <a:avLst/>
              </a:prstGeom>
              <a:solidFill>
                <a:srgbClr val="66C3A4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6B79D6F8-E358-7D42-A158-C43D073FADB3}"/>
                  </a:ext>
                </a:extLst>
              </p:cNvPr>
              <p:cNvSpPr/>
              <p:nvPr/>
            </p:nvSpPr>
            <p:spPr>
              <a:xfrm>
                <a:off x="5303912" y="3317470"/>
                <a:ext cx="648072" cy="648072"/>
              </a:xfrm>
              <a:prstGeom prst="ellipse">
                <a:avLst/>
              </a:prstGeom>
              <a:solidFill>
                <a:srgbClr val="FD8D62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5DFBD040-6A0C-8445-8A97-1910A94835C9}"/>
                  </a:ext>
                </a:extLst>
              </p:cNvPr>
              <p:cNvSpPr/>
              <p:nvPr/>
            </p:nvSpPr>
            <p:spPr>
              <a:xfrm>
                <a:off x="5791558" y="3481247"/>
                <a:ext cx="648072" cy="648072"/>
              </a:xfrm>
              <a:prstGeom prst="ellipse">
                <a:avLst/>
              </a:prstGeom>
              <a:solidFill>
                <a:srgbClr val="8DA0CC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96E6334E-B06C-D649-8ADA-CFD5681E7366}"/>
                  </a:ext>
                </a:extLst>
              </p:cNvPr>
              <p:cNvSpPr/>
              <p:nvPr/>
            </p:nvSpPr>
            <p:spPr>
              <a:xfrm>
                <a:off x="6226102" y="3153693"/>
                <a:ext cx="648072" cy="648072"/>
              </a:xfrm>
              <a:prstGeom prst="ellipse">
                <a:avLst/>
              </a:prstGeom>
              <a:solidFill>
                <a:srgbClr val="E78AC3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2B8E69BC-4095-9543-9070-AC9B800DE362}"/>
                  </a:ext>
                </a:extLst>
              </p:cNvPr>
              <p:cNvSpPr/>
              <p:nvPr/>
            </p:nvSpPr>
            <p:spPr>
              <a:xfrm>
                <a:off x="5194738" y="3042745"/>
                <a:ext cx="1390747" cy="945931"/>
              </a:xfrm>
              <a:custGeom>
                <a:avLst/>
                <a:gdLst>
                  <a:gd name="connsiteX0" fmla="*/ 0 w 1390747"/>
                  <a:gd name="connsiteY0" fmla="*/ 945931 h 945931"/>
                  <a:gd name="connsiteX1" fmla="*/ 212834 w 1390747"/>
                  <a:gd name="connsiteY1" fmla="*/ 725214 h 945931"/>
                  <a:gd name="connsiteX2" fmla="*/ 449317 w 1390747"/>
                  <a:gd name="connsiteY2" fmla="*/ 551793 h 945931"/>
                  <a:gd name="connsiteX3" fmla="*/ 843455 w 1390747"/>
                  <a:gd name="connsiteY3" fmla="*/ 804041 h 945931"/>
                  <a:gd name="connsiteX4" fmla="*/ 1347952 w 1390747"/>
                  <a:gd name="connsiteY4" fmla="*/ 551793 h 945931"/>
                  <a:gd name="connsiteX5" fmla="*/ 1355834 w 1390747"/>
                  <a:gd name="connsiteY5" fmla="*/ 0 h 945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90747" h="945931">
                    <a:moveTo>
                      <a:pt x="0" y="945931"/>
                    </a:moveTo>
                    <a:cubicBezTo>
                      <a:pt x="68974" y="868417"/>
                      <a:pt x="137948" y="790904"/>
                      <a:pt x="212834" y="725214"/>
                    </a:cubicBezTo>
                    <a:cubicBezTo>
                      <a:pt x="287720" y="659524"/>
                      <a:pt x="344214" y="538655"/>
                      <a:pt x="449317" y="551793"/>
                    </a:cubicBezTo>
                    <a:cubicBezTo>
                      <a:pt x="554421" y="564931"/>
                      <a:pt x="693683" y="804041"/>
                      <a:pt x="843455" y="804041"/>
                    </a:cubicBezTo>
                    <a:cubicBezTo>
                      <a:pt x="993227" y="804041"/>
                      <a:pt x="1262555" y="685800"/>
                      <a:pt x="1347952" y="551793"/>
                    </a:cubicBezTo>
                    <a:cubicBezTo>
                      <a:pt x="1433349" y="417786"/>
                      <a:pt x="1366344" y="97221"/>
                      <a:pt x="1355834" y="0"/>
                    </a:cubicBezTo>
                  </a:path>
                </a:pathLst>
              </a:custGeom>
              <a:noFill/>
              <a:ln w="25400">
                <a:solidFill>
                  <a:schemeClr val="bg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97" name="Graphic 96">
              <a:extLst>
                <a:ext uri="{FF2B5EF4-FFF2-40B4-BE49-F238E27FC236}">
                  <a16:creationId xmlns:a16="http://schemas.microsoft.com/office/drawing/2014/main" id="{3F9F9002-2E05-5B46-A0FC-B3FB52387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0850226">
              <a:off x="763481" y="4134368"/>
              <a:ext cx="594703" cy="594703"/>
            </a:xfrm>
            <a:prstGeom prst="rect">
              <a:avLst/>
            </a:prstGeom>
          </p:spPr>
        </p:pic>
        <p:pic>
          <p:nvPicPr>
            <p:cNvPr id="98" name="Graphic 97">
              <a:extLst>
                <a:ext uri="{FF2B5EF4-FFF2-40B4-BE49-F238E27FC236}">
                  <a16:creationId xmlns:a16="http://schemas.microsoft.com/office/drawing/2014/main" id="{3F12956C-4DD3-514C-BFA5-558F11747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7930542">
              <a:off x="2386133" y="2743469"/>
              <a:ext cx="594703" cy="594703"/>
            </a:xfrm>
            <a:prstGeom prst="rect">
              <a:avLst/>
            </a:prstGeom>
          </p:spPr>
        </p:pic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70CEFDEC-AD5C-574A-AEDA-88B39160DC04}"/>
              </a:ext>
            </a:extLst>
          </p:cNvPr>
          <p:cNvGrpSpPr/>
          <p:nvPr/>
        </p:nvGrpSpPr>
        <p:grpSpPr>
          <a:xfrm>
            <a:off x="7447722" y="2803800"/>
            <a:ext cx="3389649" cy="1079108"/>
            <a:chOff x="7447722" y="2803800"/>
            <a:chExt cx="3389649" cy="1079108"/>
          </a:xfrm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EA1BD353-06E9-7140-83AF-4599A46CABA9}"/>
                </a:ext>
              </a:extLst>
            </p:cNvPr>
            <p:cNvSpPr/>
            <p:nvPr/>
          </p:nvSpPr>
          <p:spPr>
            <a:xfrm>
              <a:off x="7447722" y="3538330"/>
              <a:ext cx="1815548" cy="344578"/>
            </a:xfrm>
            <a:custGeom>
              <a:avLst/>
              <a:gdLst>
                <a:gd name="connsiteX0" fmla="*/ 0 w 1815548"/>
                <a:gd name="connsiteY0" fmla="*/ 0 h 344578"/>
                <a:gd name="connsiteX1" fmla="*/ 821635 w 1815548"/>
                <a:gd name="connsiteY1" fmla="*/ 344557 h 344578"/>
                <a:gd name="connsiteX2" fmla="*/ 1815548 w 1815548"/>
                <a:gd name="connsiteY2" fmla="*/ 13253 h 344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5548" h="344578">
                  <a:moveTo>
                    <a:pt x="0" y="0"/>
                  </a:moveTo>
                  <a:cubicBezTo>
                    <a:pt x="259522" y="171174"/>
                    <a:pt x="519044" y="342348"/>
                    <a:pt x="821635" y="344557"/>
                  </a:cubicBezTo>
                  <a:cubicBezTo>
                    <a:pt x="1124226" y="346766"/>
                    <a:pt x="1469887" y="180009"/>
                    <a:pt x="1815548" y="13253"/>
                  </a:cubicBezTo>
                </a:path>
              </a:pathLst>
            </a:custGeom>
            <a:noFill/>
            <a:ln w="38100">
              <a:solidFill>
                <a:srgbClr val="FD8D62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21A27BF4-3371-8048-A1A7-56AD47BAC975}"/>
                </a:ext>
              </a:extLst>
            </p:cNvPr>
            <p:cNvSpPr/>
            <p:nvPr/>
          </p:nvSpPr>
          <p:spPr>
            <a:xfrm>
              <a:off x="7453464" y="3532344"/>
              <a:ext cx="3231453" cy="344578"/>
            </a:xfrm>
            <a:custGeom>
              <a:avLst/>
              <a:gdLst>
                <a:gd name="connsiteX0" fmla="*/ 0 w 1815548"/>
                <a:gd name="connsiteY0" fmla="*/ 0 h 344578"/>
                <a:gd name="connsiteX1" fmla="*/ 821635 w 1815548"/>
                <a:gd name="connsiteY1" fmla="*/ 344557 h 344578"/>
                <a:gd name="connsiteX2" fmla="*/ 1815548 w 1815548"/>
                <a:gd name="connsiteY2" fmla="*/ 13253 h 344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5548" h="344578">
                  <a:moveTo>
                    <a:pt x="0" y="0"/>
                  </a:moveTo>
                  <a:cubicBezTo>
                    <a:pt x="259522" y="171174"/>
                    <a:pt x="519044" y="342348"/>
                    <a:pt x="821635" y="344557"/>
                  </a:cubicBezTo>
                  <a:cubicBezTo>
                    <a:pt x="1124226" y="346766"/>
                    <a:pt x="1469887" y="180009"/>
                    <a:pt x="1815548" y="13253"/>
                  </a:cubicBezTo>
                </a:path>
              </a:pathLst>
            </a:custGeom>
            <a:noFill/>
            <a:ln w="22225">
              <a:solidFill>
                <a:srgbClr val="FD8D62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09EC14C2-1990-FE43-B88B-F53299524C5A}"/>
                </a:ext>
              </a:extLst>
            </p:cNvPr>
            <p:cNvSpPr/>
            <p:nvPr/>
          </p:nvSpPr>
          <p:spPr>
            <a:xfrm>
              <a:off x="9048328" y="2803800"/>
              <a:ext cx="1789043" cy="265160"/>
            </a:xfrm>
            <a:custGeom>
              <a:avLst/>
              <a:gdLst>
                <a:gd name="connsiteX0" fmla="*/ 0 w 1789043"/>
                <a:gd name="connsiteY0" fmla="*/ 238655 h 265160"/>
                <a:gd name="connsiteX1" fmla="*/ 808383 w 1789043"/>
                <a:gd name="connsiteY1" fmla="*/ 116 h 265160"/>
                <a:gd name="connsiteX2" fmla="*/ 1789043 w 1789043"/>
                <a:gd name="connsiteY2" fmla="*/ 265160 h 2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9043" h="265160">
                  <a:moveTo>
                    <a:pt x="0" y="238655"/>
                  </a:moveTo>
                  <a:cubicBezTo>
                    <a:pt x="255104" y="117177"/>
                    <a:pt x="510209" y="-4301"/>
                    <a:pt x="808383" y="116"/>
                  </a:cubicBezTo>
                  <a:cubicBezTo>
                    <a:pt x="1106557" y="4533"/>
                    <a:pt x="1447800" y="134846"/>
                    <a:pt x="1789043" y="265160"/>
                  </a:cubicBezTo>
                </a:path>
              </a:pathLst>
            </a:custGeom>
            <a:noFill/>
            <a:ln w="38100">
              <a:solidFill>
                <a:srgbClr val="8DA0CC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921DD2D4-9A56-D243-BF83-0DC7D6DE89D1}"/>
              </a:ext>
            </a:extLst>
          </p:cNvPr>
          <p:cNvGrpSpPr/>
          <p:nvPr/>
        </p:nvGrpSpPr>
        <p:grpSpPr>
          <a:xfrm>
            <a:off x="6384032" y="4139788"/>
            <a:ext cx="2418349" cy="2421536"/>
            <a:chOff x="7372399" y="4139788"/>
            <a:chExt cx="2418349" cy="2421536"/>
          </a:xfrm>
        </p:grpSpPr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FEF69C34-C807-6042-99D0-401AA8C2AE45}"/>
                </a:ext>
              </a:extLst>
            </p:cNvPr>
            <p:cNvGrpSpPr/>
            <p:nvPr/>
          </p:nvGrpSpPr>
          <p:grpSpPr>
            <a:xfrm>
              <a:off x="7372399" y="4458598"/>
              <a:ext cx="2418349" cy="2102726"/>
              <a:chOff x="7546840" y="4262332"/>
              <a:chExt cx="2418349" cy="2102726"/>
            </a:xfrm>
          </p:grpSpPr>
          <p:pic>
            <p:nvPicPr>
              <p:cNvPr id="107" name="Picture 106">
                <a:extLst>
                  <a:ext uri="{FF2B5EF4-FFF2-40B4-BE49-F238E27FC236}">
                    <a16:creationId xmlns:a16="http://schemas.microsoft.com/office/drawing/2014/main" id="{03B8AB78-81CE-284D-AACE-2C1B2A07C6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64074" y="4935900"/>
                <a:ext cx="2078775" cy="1429158"/>
              </a:xfrm>
              <a:prstGeom prst="rect">
                <a:avLst/>
              </a:prstGeom>
            </p:spPr>
          </p:pic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BC39CCDE-A3B3-C742-98B1-4F10058985EE}"/>
                  </a:ext>
                </a:extLst>
              </p:cNvPr>
              <p:cNvGrpSpPr/>
              <p:nvPr/>
            </p:nvGrpSpPr>
            <p:grpSpPr>
              <a:xfrm>
                <a:off x="8212292" y="4649492"/>
                <a:ext cx="1294114" cy="286408"/>
                <a:chOff x="8212292" y="4649492"/>
                <a:chExt cx="1294114" cy="286408"/>
              </a:xfrm>
            </p:grpSpPr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62378B45-7ACE-7B44-ABB6-C515193789B4}"/>
                    </a:ext>
                  </a:extLst>
                </p:cNvPr>
                <p:cNvSpPr/>
                <p:nvPr/>
              </p:nvSpPr>
              <p:spPr>
                <a:xfrm>
                  <a:off x="8212292" y="4649492"/>
                  <a:ext cx="286408" cy="286408"/>
                </a:xfrm>
                <a:prstGeom prst="ellipse">
                  <a:avLst/>
                </a:prstGeom>
                <a:solidFill>
                  <a:srgbClr val="66C3A4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09" name="Oval 108">
                  <a:extLst>
                    <a:ext uri="{FF2B5EF4-FFF2-40B4-BE49-F238E27FC236}">
                      <a16:creationId xmlns:a16="http://schemas.microsoft.com/office/drawing/2014/main" id="{04AA9FDF-8322-A34A-99ED-CF06EBA53A67}"/>
                    </a:ext>
                  </a:extLst>
                </p:cNvPr>
                <p:cNvSpPr/>
                <p:nvPr/>
              </p:nvSpPr>
              <p:spPr>
                <a:xfrm>
                  <a:off x="8551926" y="4649492"/>
                  <a:ext cx="286408" cy="286408"/>
                </a:xfrm>
                <a:prstGeom prst="ellipse">
                  <a:avLst/>
                </a:prstGeom>
                <a:solidFill>
                  <a:srgbClr val="FD8D62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C7860AE7-9528-5344-B816-7290BFE2E6CC}"/>
                    </a:ext>
                  </a:extLst>
                </p:cNvPr>
                <p:cNvSpPr/>
                <p:nvPr/>
              </p:nvSpPr>
              <p:spPr>
                <a:xfrm>
                  <a:off x="8887828" y="4649492"/>
                  <a:ext cx="286408" cy="286408"/>
                </a:xfrm>
                <a:prstGeom prst="ellipse">
                  <a:avLst/>
                </a:prstGeom>
                <a:solidFill>
                  <a:srgbClr val="8DA0CC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1" name="Oval 110">
                  <a:extLst>
                    <a:ext uri="{FF2B5EF4-FFF2-40B4-BE49-F238E27FC236}">
                      <a16:creationId xmlns:a16="http://schemas.microsoft.com/office/drawing/2014/main" id="{59D52D62-1191-DA41-A070-879AE323B828}"/>
                    </a:ext>
                  </a:extLst>
                </p:cNvPr>
                <p:cNvSpPr/>
                <p:nvPr/>
              </p:nvSpPr>
              <p:spPr>
                <a:xfrm>
                  <a:off x="9219998" y="4649492"/>
                  <a:ext cx="286408" cy="286408"/>
                </a:xfrm>
                <a:prstGeom prst="ellipse">
                  <a:avLst/>
                </a:prstGeom>
                <a:solidFill>
                  <a:srgbClr val="E78AC3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DDDDF208-F569-9E4F-83E5-408C67F98164}"/>
                  </a:ext>
                </a:extLst>
              </p:cNvPr>
              <p:cNvSpPr txBox="1"/>
              <p:nvPr/>
            </p:nvSpPr>
            <p:spPr>
              <a:xfrm>
                <a:off x="8214657" y="4262332"/>
                <a:ext cx="17505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1600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Presynaptic neuron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B9AAB597-82BF-7540-8C01-CCCA2C1C763B}"/>
                  </a:ext>
                </a:extLst>
              </p:cNvPr>
              <p:cNvSpPr txBox="1"/>
              <p:nvPr/>
            </p:nvSpPr>
            <p:spPr>
              <a:xfrm rot="16200000">
                <a:off x="6824932" y="5322795"/>
                <a:ext cx="175159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1400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Postsynaptic neuron</a:t>
                </a:r>
              </a:p>
            </p:txBody>
          </p: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1AC673BA-FDE4-454C-B30E-A1BF8A4E56EE}"/>
                  </a:ext>
                </a:extLst>
              </p:cNvPr>
              <p:cNvGrpSpPr/>
              <p:nvPr/>
            </p:nvGrpSpPr>
            <p:grpSpPr>
              <a:xfrm rot="5400000">
                <a:off x="7345789" y="5507287"/>
                <a:ext cx="1294114" cy="286408"/>
                <a:chOff x="8212292" y="4649492"/>
                <a:chExt cx="1294114" cy="286408"/>
              </a:xfrm>
            </p:grpSpPr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CF6771E3-6F61-D741-B158-D2F4EC81398D}"/>
                    </a:ext>
                  </a:extLst>
                </p:cNvPr>
                <p:cNvSpPr/>
                <p:nvPr/>
              </p:nvSpPr>
              <p:spPr>
                <a:xfrm>
                  <a:off x="8212292" y="4649492"/>
                  <a:ext cx="286408" cy="286408"/>
                </a:xfrm>
                <a:prstGeom prst="ellipse">
                  <a:avLst/>
                </a:prstGeom>
                <a:solidFill>
                  <a:srgbClr val="66C3A4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E230FBC7-D794-B549-8F45-8180E74479C4}"/>
                    </a:ext>
                  </a:extLst>
                </p:cNvPr>
                <p:cNvSpPr/>
                <p:nvPr/>
              </p:nvSpPr>
              <p:spPr>
                <a:xfrm>
                  <a:off x="8551926" y="4649492"/>
                  <a:ext cx="286408" cy="286408"/>
                </a:xfrm>
                <a:prstGeom prst="ellipse">
                  <a:avLst/>
                </a:prstGeom>
                <a:solidFill>
                  <a:srgbClr val="FD8D62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A8679669-4DF2-C642-BF7B-72282CC9FB07}"/>
                    </a:ext>
                  </a:extLst>
                </p:cNvPr>
                <p:cNvSpPr/>
                <p:nvPr/>
              </p:nvSpPr>
              <p:spPr>
                <a:xfrm>
                  <a:off x="8887828" y="4649492"/>
                  <a:ext cx="286408" cy="286408"/>
                </a:xfrm>
                <a:prstGeom prst="ellipse">
                  <a:avLst/>
                </a:prstGeom>
                <a:solidFill>
                  <a:srgbClr val="8DA0CC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20C03E4C-770D-084F-9DF7-BC66EC6AE521}"/>
                    </a:ext>
                  </a:extLst>
                </p:cNvPr>
                <p:cNvSpPr/>
                <p:nvPr/>
              </p:nvSpPr>
              <p:spPr>
                <a:xfrm>
                  <a:off x="9219998" y="4649492"/>
                  <a:ext cx="286408" cy="286408"/>
                </a:xfrm>
                <a:prstGeom prst="ellipse">
                  <a:avLst/>
                </a:prstGeom>
                <a:solidFill>
                  <a:srgbClr val="E78AC3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</p:grp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F8D3B0D8-35C8-6D4E-B319-A8DB2742F7BF}"/>
                </a:ext>
              </a:extLst>
            </p:cNvPr>
            <p:cNvSpPr txBox="1"/>
            <p:nvPr/>
          </p:nvSpPr>
          <p:spPr>
            <a:xfrm>
              <a:off x="7411927" y="4139788"/>
              <a:ext cx="2212465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u="sng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BINDING STRENGTHS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E3B522B-03D7-1642-AE75-36A8463600C7}"/>
              </a:ext>
            </a:extLst>
          </p:cNvPr>
          <p:cNvGrpSpPr/>
          <p:nvPr/>
        </p:nvGrpSpPr>
        <p:grpSpPr>
          <a:xfrm>
            <a:off x="8887544" y="4869160"/>
            <a:ext cx="2537048" cy="1961516"/>
            <a:chOff x="8887544" y="4869160"/>
            <a:chExt cx="2537048" cy="1961516"/>
          </a:xfrm>
        </p:grpSpPr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EC564B53-EAB3-DA4C-B14D-D990E89C9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63076" y="4869160"/>
              <a:ext cx="1961516" cy="1961516"/>
            </a:xfrm>
            <a:prstGeom prst="rect">
              <a:avLst/>
            </a:prstGeom>
          </p:spPr>
        </p:pic>
        <p:pic>
          <p:nvPicPr>
            <p:cNvPr id="125" name="Picture 124">
              <a:extLst>
                <a:ext uri="{FF2B5EF4-FFF2-40B4-BE49-F238E27FC236}">
                  <a16:creationId xmlns:a16="http://schemas.microsoft.com/office/drawing/2014/main" id="{21D8F458-A4A5-884C-878E-E391EA0DD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87544" y="5724142"/>
              <a:ext cx="304800" cy="203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STDP: “cells that fire together, wire together” 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2C6F9C26-1974-2547-B783-624FD5023824}"/>
              </a:ext>
            </a:extLst>
          </p:cNvPr>
          <p:cNvGrpSpPr/>
          <p:nvPr/>
        </p:nvGrpSpPr>
        <p:grpSpPr>
          <a:xfrm>
            <a:off x="4999277" y="1543485"/>
            <a:ext cx="7024798" cy="2039498"/>
            <a:chOff x="4999277" y="1543485"/>
            <a:chExt cx="7024798" cy="2039498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B19E54C-5111-6043-9126-8C2572086BA8}"/>
                </a:ext>
              </a:extLst>
            </p:cNvPr>
            <p:cNvSpPr txBox="1"/>
            <p:nvPr/>
          </p:nvSpPr>
          <p:spPr>
            <a:xfrm>
              <a:off x="4999277" y="1560679"/>
              <a:ext cx="1760418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Binding strength: </a:t>
              </a:r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9E0D0D20-DA14-5945-BCD0-2265F52FD736}"/>
                </a:ext>
              </a:extLst>
            </p:cNvPr>
            <p:cNvSpPr/>
            <p:nvPr/>
          </p:nvSpPr>
          <p:spPr>
            <a:xfrm>
              <a:off x="7036904" y="1576685"/>
              <a:ext cx="1404731" cy="225611"/>
            </a:xfrm>
            <a:custGeom>
              <a:avLst/>
              <a:gdLst>
                <a:gd name="connsiteX0" fmla="*/ 0 w 1404731"/>
                <a:gd name="connsiteY0" fmla="*/ 185854 h 225611"/>
                <a:gd name="connsiteX1" fmla="*/ 689113 w 1404731"/>
                <a:gd name="connsiteY1" fmla="*/ 324 h 225611"/>
                <a:gd name="connsiteX2" fmla="*/ 1404731 w 1404731"/>
                <a:gd name="connsiteY2" fmla="*/ 225611 h 22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4731" h="225611">
                  <a:moveTo>
                    <a:pt x="0" y="185854"/>
                  </a:moveTo>
                  <a:cubicBezTo>
                    <a:pt x="227495" y="89776"/>
                    <a:pt x="454991" y="-6302"/>
                    <a:pt x="689113" y="324"/>
                  </a:cubicBezTo>
                  <a:cubicBezTo>
                    <a:pt x="923235" y="6950"/>
                    <a:pt x="1163983" y="116280"/>
                    <a:pt x="1404731" y="225611"/>
                  </a:cubicBezTo>
                </a:path>
              </a:pathLst>
            </a:custGeom>
            <a:noFill/>
            <a:ln w="38100">
              <a:solidFill>
                <a:srgbClr val="A9A9A9"/>
              </a:solidFill>
              <a:headEnd type="none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D8C53C97-E9DE-4042-A9A7-7E28C8718A0E}"/>
                </a:ext>
              </a:extLst>
            </p:cNvPr>
            <p:cNvSpPr/>
            <p:nvPr/>
          </p:nvSpPr>
          <p:spPr>
            <a:xfrm>
              <a:off x="7067533" y="1907245"/>
              <a:ext cx="1404731" cy="225611"/>
            </a:xfrm>
            <a:custGeom>
              <a:avLst/>
              <a:gdLst>
                <a:gd name="connsiteX0" fmla="*/ 0 w 1404731"/>
                <a:gd name="connsiteY0" fmla="*/ 185854 h 225611"/>
                <a:gd name="connsiteX1" fmla="*/ 689113 w 1404731"/>
                <a:gd name="connsiteY1" fmla="*/ 324 h 225611"/>
                <a:gd name="connsiteX2" fmla="*/ 1404731 w 1404731"/>
                <a:gd name="connsiteY2" fmla="*/ 225611 h 22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4731" h="225611">
                  <a:moveTo>
                    <a:pt x="0" y="185854"/>
                  </a:moveTo>
                  <a:cubicBezTo>
                    <a:pt x="227495" y="89776"/>
                    <a:pt x="454991" y="-6302"/>
                    <a:pt x="689113" y="324"/>
                  </a:cubicBezTo>
                  <a:cubicBezTo>
                    <a:pt x="923235" y="6950"/>
                    <a:pt x="1163983" y="116280"/>
                    <a:pt x="1404731" y="225611"/>
                  </a:cubicBezTo>
                </a:path>
              </a:pathLst>
            </a:custGeom>
            <a:noFill/>
            <a:ln w="6350">
              <a:solidFill>
                <a:srgbClr val="A9A9A9"/>
              </a:solidFill>
              <a:headEnd type="none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2486220-A6B9-9645-B8F9-4D3BD777E042}"/>
                </a:ext>
              </a:extLst>
            </p:cNvPr>
            <p:cNvSpPr txBox="1"/>
            <p:nvPr/>
          </p:nvSpPr>
          <p:spPr>
            <a:xfrm>
              <a:off x="8601468" y="1543485"/>
              <a:ext cx="779381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b="1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strong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A9EE4C6-50A8-A04F-90E7-905AC5BD8FD1}"/>
                </a:ext>
              </a:extLst>
            </p:cNvPr>
            <p:cNvSpPr txBox="1"/>
            <p:nvPr/>
          </p:nvSpPr>
          <p:spPr>
            <a:xfrm>
              <a:off x="8616280" y="1907540"/>
              <a:ext cx="676980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weak</a:t>
              </a:r>
            </a:p>
          </p:txBody>
        </p: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0808E806-9A93-F54B-85EC-10ACC0CF435B}"/>
                </a:ext>
              </a:extLst>
            </p:cNvPr>
            <p:cNvGrpSpPr/>
            <p:nvPr/>
          </p:nvGrpSpPr>
          <p:grpSpPr>
            <a:xfrm>
              <a:off x="5087888" y="2716675"/>
              <a:ext cx="6936187" cy="866308"/>
              <a:chOff x="5087888" y="2716675"/>
              <a:chExt cx="6936187" cy="866308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2FDA7639-A590-F44F-A4CD-DC552CC4495B}"/>
                  </a:ext>
                </a:extLst>
              </p:cNvPr>
              <p:cNvGrpSpPr/>
              <p:nvPr/>
            </p:nvGrpSpPr>
            <p:grpSpPr>
              <a:xfrm>
                <a:off x="6632235" y="3140967"/>
                <a:ext cx="2056053" cy="288033"/>
                <a:chOff x="5159896" y="3140967"/>
                <a:chExt cx="2056053" cy="288033"/>
              </a:xfrm>
            </p:grpSpPr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5B7A143F-9D4D-7D44-BF24-7AB29D4B70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59896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AF54CEBF-0EA1-BC46-A78E-E9823CF134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7848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337BC30C-4944-424E-910A-80A0A40953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59434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6A2EA880-BEE9-D74F-AA42-89DA179EE2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68536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DED98DD7-3343-AE4F-8DD9-E0433D482B9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70378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E45DD252-79F8-B44D-8166-72A7038FD9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66022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DE3739AA-4D48-1B4E-8778-EE1E92381F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19805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5C9FD438-818A-7047-B4CF-20292CCB7A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91813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B0259B77-DE2F-9246-96E0-BE09B51BE8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600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7B8562E2-F816-A945-83A4-6E500681275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9702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2FAD1B34-EDBE-C645-98CC-BA8B9465ED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3582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2428F6AE-7AD3-954C-85E9-69AE558A91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761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AF09CAA9-EF5F-004D-B0BD-FC179671A2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21594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B64A62AB-8607-B545-8371-0EAE434EE6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639885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E6FD2242-AE0B-E146-B582-CDB0EFB49A2E}"/>
                  </a:ext>
                </a:extLst>
              </p:cNvPr>
              <p:cNvGrpSpPr/>
              <p:nvPr/>
            </p:nvGrpSpPr>
            <p:grpSpPr>
              <a:xfrm>
                <a:off x="8184232" y="3140967"/>
                <a:ext cx="1913981" cy="288033"/>
                <a:chOff x="5107819" y="3140967"/>
                <a:chExt cx="1913981" cy="288033"/>
              </a:xfrm>
            </p:grpSpPr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41A3169D-2709-4F4A-9875-3498349313C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0781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0623CB89-F515-0547-AAD6-D5BC1A89DE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7848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B3B03E29-4250-8A46-A74B-D4011042DC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59434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74D5873B-DCFE-9046-9FDF-7495995D61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2789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37DA1DD2-FFD3-3340-84D9-7062441E27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1707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8E98B6BB-8D91-1240-BDA9-72C64BB82E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66022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04E0655A-C119-0D43-BB82-78D027FAAF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79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8E4FAAD0-0000-7741-BD55-99090CC012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31955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6DC0D5C5-5D89-0047-AEAD-C057622B15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600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C2E125A6-3F21-1140-B120-2A450B46A0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9702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010DDAEE-606E-B24F-9424-2264276D04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25221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E2149B8D-6C81-594C-B6CC-58C0EE9EA2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761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B666B688-60DE-F844-A127-E0C728977A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02180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8678F55B-4E1D-FD43-9730-C4F323E6B0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4463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AFEB6AB2-AAAF-9244-8DF2-3627E40D6BDC}"/>
                  </a:ext>
                </a:extLst>
              </p:cNvPr>
              <p:cNvGrpSpPr/>
              <p:nvPr/>
            </p:nvGrpSpPr>
            <p:grpSpPr>
              <a:xfrm>
                <a:off x="9264352" y="3140967"/>
                <a:ext cx="2304256" cy="288033"/>
                <a:chOff x="4746597" y="3140967"/>
                <a:chExt cx="2304256" cy="288033"/>
              </a:xfrm>
            </p:grpSpPr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84A02A25-30E7-1447-BDEE-E49E1D90B6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659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927CC5D5-76E6-3A4F-A667-4996D612AF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7848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25D72276-9768-314B-A153-95D2E94339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9466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B8E748AF-7F3E-5940-B03E-DB05F607DD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68536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AFB8CEFF-9AFA-C149-A9C1-4FCE189D38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1707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1C81C055-0C13-1242-B06D-E33BB64F1B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66022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48BC6154-48A0-9A4A-9275-B7ED30F139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79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C301687F-2A8B-2C4B-B020-D6B78C1912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1567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8F124F6C-68C7-5149-B07A-BF9BA1AF21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600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66A95A3C-CA14-694C-9366-65737B6183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47478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0A4AB77B-F286-8E4B-A530-0F6C19480C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40278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342AD50C-6DAB-E340-8490-59168193BD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834829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64E2B39B-728C-F349-8A4F-73F3DACD31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050853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05D577CE-49D5-1649-A872-969C7AAE6B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4463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1AAB3CE0-3D02-B349-82CD-05018519B210}"/>
                  </a:ext>
                </a:extLst>
              </p:cNvPr>
              <p:cNvGrpSpPr/>
              <p:nvPr/>
            </p:nvGrpSpPr>
            <p:grpSpPr>
              <a:xfrm>
                <a:off x="5159896" y="3140967"/>
                <a:ext cx="1861904" cy="288033"/>
                <a:chOff x="5159896" y="3140967"/>
                <a:chExt cx="1861904" cy="288033"/>
              </a:xfrm>
            </p:grpSpPr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66FC8EEB-DB87-784C-9275-C983A997C4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59896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BA94624F-DAF2-6B46-8CF6-97431C6894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7848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34ED9AFB-D76B-EE4F-BAE5-D4C4EFB4CF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59434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293F586B-7C81-B14E-86E1-28F2FE2CF8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68536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A5AC8FAE-7C75-974E-87B8-C52B6334B7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1707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D5CE5CE0-46B1-B442-BA5D-43D8546D90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66022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69C024BE-45AF-B64A-B679-BAB22A1715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979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4938A43D-113F-2A48-9A6E-127EF3C318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1567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2BE90463-DDC0-8F45-9C34-932B86C0D5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06001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235C1E70-CA42-904F-A0F9-5C0C7E7033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97028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578FAA1C-A467-D54D-B309-5C89F0F44D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25221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0AC482BA-274F-F346-B822-8B046659E6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761134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13B73639-1C7F-7142-A631-796AC7075C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021800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D1590977-6069-E343-A917-8DCE2F4E6B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44637" y="3140967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EF2CD5F5-FAE7-A84A-B664-F4ACEF6F9B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87888" y="3429000"/>
                <a:ext cx="6696744" cy="0"/>
              </a:xfrm>
              <a:prstGeom prst="straightConnector1">
                <a:avLst/>
              </a:prstGeom>
              <a:ln w="2540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6D3C9F-EDF0-8148-9D78-828E2A68C96E}"/>
                  </a:ext>
                </a:extLst>
              </p:cNvPr>
              <p:cNvSpPr txBox="1"/>
              <p:nvPr/>
            </p:nvSpPr>
            <p:spPr>
              <a:xfrm>
                <a:off x="11776891" y="3213651"/>
                <a:ext cx="247184" cy="369332"/>
              </a:xfrm>
              <a:prstGeom prst="rect">
                <a:avLst/>
              </a:prstGeom>
              <a:solidFill>
                <a:schemeClr val="tx1">
                  <a:alpha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dirty="0">
                    <a:solidFill>
                      <a:schemeClr val="bg1">
                        <a:lumMod val="75000"/>
                      </a:schemeClr>
                    </a:solidFill>
                  </a:rPr>
                  <a:t>t</a:t>
                </a: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B81EE6BD-84E1-FC4A-A620-648EC4089731}"/>
                  </a:ext>
                </a:extLst>
              </p:cNvPr>
              <p:cNvSpPr/>
              <p:nvPr/>
            </p:nvSpPr>
            <p:spPr>
              <a:xfrm>
                <a:off x="5724939" y="2716676"/>
                <a:ext cx="1855304" cy="371081"/>
              </a:xfrm>
              <a:custGeom>
                <a:avLst/>
                <a:gdLst>
                  <a:gd name="connsiteX0" fmla="*/ 0 w 1855304"/>
                  <a:gd name="connsiteY0" fmla="*/ 371081 h 371081"/>
                  <a:gd name="connsiteX1" fmla="*/ 848139 w 1855304"/>
                  <a:gd name="connsiteY1" fmla="*/ 20 h 371081"/>
                  <a:gd name="connsiteX2" fmla="*/ 1855304 w 1855304"/>
                  <a:gd name="connsiteY2" fmla="*/ 357828 h 371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55304" h="371081">
                    <a:moveTo>
                      <a:pt x="0" y="371081"/>
                    </a:moveTo>
                    <a:cubicBezTo>
                      <a:pt x="269461" y="186655"/>
                      <a:pt x="538922" y="2229"/>
                      <a:pt x="848139" y="20"/>
                    </a:cubicBezTo>
                    <a:cubicBezTo>
                      <a:pt x="1157356" y="-2189"/>
                      <a:pt x="1506330" y="177819"/>
                      <a:pt x="1855304" y="357828"/>
                    </a:cubicBezTo>
                  </a:path>
                </a:pathLst>
              </a:custGeom>
              <a:noFill/>
              <a:ln w="38100">
                <a:solidFill>
                  <a:srgbClr val="66C3A4"/>
                </a:solidFill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1A47E485-D12A-2749-8E90-6E60D1400194}"/>
                  </a:ext>
                </a:extLst>
              </p:cNvPr>
              <p:cNvSpPr/>
              <p:nvPr/>
            </p:nvSpPr>
            <p:spPr>
              <a:xfrm>
                <a:off x="5721084" y="2733980"/>
                <a:ext cx="3183219" cy="371081"/>
              </a:xfrm>
              <a:custGeom>
                <a:avLst/>
                <a:gdLst>
                  <a:gd name="connsiteX0" fmla="*/ 0 w 1855304"/>
                  <a:gd name="connsiteY0" fmla="*/ 371081 h 371081"/>
                  <a:gd name="connsiteX1" fmla="*/ 848139 w 1855304"/>
                  <a:gd name="connsiteY1" fmla="*/ 20 h 371081"/>
                  <a:gd name="connsiteX2" fmla="*/ 1855304 w 1855304"/>
                  <a:gd name="connsiteY2" fmla="*/ 357828 h 371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55304" h="371081">
                    <a:moveTo>
                      <a:pt x="0" y="371081"/>
                    </a:moveTo>
                    <a:cubicBezTo>
                      <a:pt x="269461" y="186655"/>
                      <a:pt x="538922" y="2229"/>
                      <a:pt x="848139" y="20"/>
                    </a:cubicBezTo>
                    <a:cubicBezTo>
                      <a:pt x="1157356" y="-2189"/>
                      <a:pt x="1506330" y="177819"/>
                      <a:pt x="1855304" y="357828"/>
                    </a:cubicBezTo>
                  </a:path>
                </a:pathLst>
              </a:custGeom>
              <a:noFill/>
              <a:ln w="22225">
                <a:solidFill>
                  <a:srgbClr val="66C3A4"/>
                </a:solidFill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7E3115EE-B209-B84C-BC4E-D8BFCABB38E4}"/>
                  </a:ext>
                </a:extLst>
              </p:cNvPr>
              <p:cNvSpPr/>
              <p:nvPr/>
            </p:nvSpPr>
            <p:spPr>
              <a:xfrm>
                <a:off x="5721084" y="2716675"/>
                <a:ext cx="5199450" cy="371081"/>
              </a:xfrm>
              <a:custGeom>
                <a:avLst/>
                <a:gdLst>
                  <a:gd name="connsiteX0" fmla="*/ 0 w 1855304"/>
                  <a:gd name="connsiteY0" fmla="*/ 371081 h 371081"/>
                  <a:gd name="connsiteX1" fmla="*/ 848139 w 1855304"/>
                  <a:gd name="connsiteY1" fmla="*/ 20 h 371081"/>
                  <a:gd name="connsiteX2" fmla="*/ 1855304 w 1855304"/>
                  <a:gd name="connsiteY2" fmla="*/ 357828 h 371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55304" h="371081">
                    <a:moveTo>
                      <a:pt x="0" y="371081"/>
                    </a:moveTo>
                    <a:cubicBezTo>
                      <a:pt x="269461" y="186655"/>
                      <a:pt x="538922" y="2229"/>
                      <a:pt x="848139" y="20"/>
                    </a:cubicBezTo>
                    <a:cubicBezTo>
                      <a:pt x="1157356" y="-2189"/>
                      <a:pt x="1506330" y="177819"/>
                      <a:pt x="1855304" y="357828"/>
                    </a:cubicBezTo>
                  </a:path>
                </a:pathLst>
              </a:custGeom>
              <a:noFill/>
              <a:ln w="6350">
                <a:solidFill>
                  <a:srgbClr val="66C3A4"/>
                </a:solidFill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402191F7-E401-1145-91F4-F2845233F554}"/>
              </a:ext>
            </a:extLst>
          </p:cNvPr>
          <p:cNvGrpSpPr/>
          <p:nvPr/>
        </p:nvGrpSpPr>
        <p:grpSpPr>
          <a:xfrm>
            <a:off x="479376" y="1844824"/>
            <a:ext cx="3657600" cy="3657600"/>
            <a:chOff x="479376" y="1844824"/>
            <a:chExt cx="3657600" cy="36576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02D2618-3961-0847-871C-857B21D90E4E}"/>
                </a:ext>
              </a:extLst>
            </p:cNvPr>
            <p:cNvGrpSpPr/>
            <p:nvPr/>
          </p:nvGrpSpPr>
          <p:grpSpPr>
            <a:xfrm>
              <a:off x="479376" y="1844824"/>
              <a:ext cx="3657600" cy="3657600"/>
              <a:chOff x="4276206" y="1600200"/>
              <a:chExt cx="3657600" cy="365760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7BE42D11-803D-7444-A457-12E0A78FA6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276206" y="1600200"/>
                <a:ext cx="3657600" cy="3657600"/>
              </a:xfrm>
              <a:prstGeom prst="rect">
                <a:avLst/>
              </a:prstGeom>
            </p:spPr>
          </p:pic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2B5E8EB-EFF2-7346-B75D-B8EA5A897F0A}"/>
                  </a:ext>
                </a:extLst>
              </p:cNvPr>
              <p:cNvSpPr/>
              <p:nvPr/>
            </p:nvSpPr>
            <p:spPr>
              <a:xfrm>
                <a:off x="4871864" y="3645024"/>
                <a:ext cx="648072" cy="648072"/>
              </a:xfrm>
              <a:prstGeom prst="ellipse">
                <a:avLst/>
              </a:prstGeom>
              <a:solidFill>
                <a:srgbClr val="66C3A4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6B79D6F8-E358-7D42-A158-C43D073FADB3}"/>
                  </a:ext>
                </a:extLst>
              </p:cNvPr>
              <p:cNvSpPr/>
              <p:nvPr/>
            </p:nvSpPr>
            <p:spPr>
              <a:xfrm>
                <a:off x="5303912" y="3317470"/>
                <a:ext cx="648072" cy="648072"/>
              </a:xfrm>
              <a:prstGeom prst="ellipse">
                <a:avLst/>
              </a:prstGeom>
              <a:solidFill>
                <a:srgbClr val="FD8D62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5DFBD040-6A0C-8445-8A97-1910A94835C9}"/>
                  </a:ext>
                </a:extLst>
              </p:cNvPr>
              <p:cNvSpPr/>
              <p:nvPr/>
            </p:nvSpPr>
            <p:spPr>
              <a:xfrm>
                <a:off x="5791558" y="3481247"/>
                <a:ext cx="648072" cy="648072"/>
              </a:xfrm>
              <a:prstGeom prst="ellipse">
                <a:avLst/>
              </a:prstGeom>
              <a:solidFill>
                <a:srgbClr val="8DA0CC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96E6334E-B06C-D649-8ADA-CFD5681E7366}"/>
                  </a:ext>
                </a:extLst>
              </p:cNvPr>
              <p:cNvSpPr/>
              <p:nvPr/>
            </p:nvSpPr>
            <p:spPr>
              <a:xfrm>
                <a:off x="6226102" y="3153693"/>
                <a:ext cx="648072" cy="648072"/>
              </a:xfrm>
              <a:prstGeom prst="ellipse">
                <a:avLst/>
              </a:prstGeom>
              <a:solidFill>
                <a:srgbClr val="E78AC3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2B8E69BC-4095-9543-9070-AC9B800DE362}"/>
                  </a:ext>
                </a:extLst>
              </p:cNvPr>
              <p:cNvSpPr/>
              <p:nvPr/>
            </p:nvSpPr>
            <p:spPr>
              <a:xfrm>
                <a:off x="5194738" y="3042745"/>
                <a:ext cx="1390747" cy="945931"/>
              </a:xfrm>
              <a:custGeom>
                <a:avLst/>
                <a:gdLst>
                  <a:gd name="connsiteX0" fmla="*/ 0 w 1390747"/>
                  <a:gd name="connsiteY0" fmla="*/ 945931 h 945931"/>
                  <a:gd name="connsiteX1" fmla="*/ 212834 w 1390747"/>
                  <a:gd name="connsiteY1" fmla="*/ 725214 h 945931"/>
                  <a:gd name="connsiteX2" fmla="*/ 449317 w 1390747"/>
                  <a:gd name="connsiteY2" fmla="*/ 551793 h 945931"/>
                  <a:gd name="connsiteX3" fmla="*/ 843455 w 1390747"/>
                  <a:gd name="connsiteY3" fmla="*/ 804041 h 945931"/>
                  <a:gd name="connsiteX4" fmla="*/ 1347952 w 1390747"/>
                  <a:gd name="connsiteY4" fmla="*/ 551793 h 945931"/>
                  <a:gd name="connsiteX5" fmla="*/ 1355834 w 1390747"/>
                  <a:gd name="connsiteY5" fmla="*/ 0 h 945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90747" h="945931">
                    <a:moveTo>
                      <a:pt x="0" y="945931"/>
                    </a:moveTo>
                    <a:cubicBezTo>
                      <a:pt x="68974" y="868417"/>
                      <a:pt x="137948" y="790904"/>
                      <a:pt x="212834" y="725214"/>
                    </a:cubicBezTo>
                    <a:cubicBezTo>
                      <a:pt x="287720" y="659524"/>
                      <a:pt x="344214" y="538655"/>
                      <a:pt x="449317" y="551793"/>
                    </a:cubicBezTo>
                    <a:cubicBezTo>
                      <a:pt x="554421" y="564931"/>
                      <a:pt x="693683" y="804041"/>
                      <a:pt x="843455" y="804041"/>
                    </a:cubicBezTo>
                    <a:cubicBezTo>
                      <a:pt x="993227" y="804041"/>
                      <a:pt x="1262555" y="685800"/>
                      <a:pt x="1347952" y="551793"/>
                    </a:cubicBezTo>
                    <a:cubicBezTo>
                      <a:pt x="1433349" y="417786"/>
                      <a:pt x="1366344" y="97221"/>
                      <a:pt x="1355834" y="0"/>
                    </a:cubicBezTo>
                  </a:path>
                </a:pathLst>
              </a:custGeom>
              <a:noFill/>
              <a:ln w="25400">
                <a:solidFill>
                  <a:schemeClr val="bg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97" name="Graphic 96">
              <a:extLst>
                <a:ext uri="{FF2B5EF4-FFF2-40B4-BE49-F238E27FC236}">
                  <a16:creationId xmlns:a16="http://schemas.microsoft.com/office/drawing/2014/main" id="{3F9F9002-2E05-5B46-A0FC-B3FB52387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0850226">
              <a:off x="763481" y="4134368"/>
              <a:ext cx="594703" cy="594703"/>
            </a:xfrm>
            <a:prstGeom prst="rect">
              <a:avLst/>
            </a:prstGeom>
          </p:spPr>
        </p:pic>
        <p:pic>
          <p:nvPicPr>
            <p:cNvPr id="98" name="Graphic 97">
              <a:extLst>
                <a:ext uri="{FF2B5EF4-FFF2-40B4-BE49-F238E27FC236}">
                  <a16:creationId xmlns:a16="http://schemas.microsoft.com/office/drawing/2014/main" id="{3F12956C-4DD3-514C-BFA5-558F11747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7930542">
              <a:off x="2386133" y="2743469"/>
              <a:ext cx="594703" cy="594703"/>
            </a:xfrm>
            <a:prstGeom prst="rect">
              <a:avLst/>
            </a:prstGeom>
          </p:spPr>
        </p:pic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70CEFDEC-AD5C-574A-AEDA-88B39160DC04}"/>
              </a:ext>
            </a:extLst>
          </p:cNvPr>
          <p:cNvGrpSpPr/>
          <p:nvPr/>
        </p:nvGrpSpPr>
        <p:grpSpPr>
          <a:xfrm>
            <a:off x="7447722" y="2803800"/>
            <a:ext cx="3389649" cy="1079108"/>
            <a:chOff x="7447722" y="2803800"/>
            <a:chExt cx="3389649" cy="1079108"/>
          </a:xfrm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EA1BD353-06E9-7140-83AF-4599A46CABA9}"/>
                </a:ext>
              </a:extLst>
            </p:cNvPr>
            <p:cNvSpPr/>
            <p:nvPr/>
          </p:nvSpPr>
          <p:spPr>
            <a:xfrm>
              <a:off x="7447722" y="3538330"/>
              <a:ext cx="1815548" cy="344578"/>
            </a:xfrm>
            <a:custGeom>
              <a:avLst/>
              <a:gdLst>
                <a:gd name="connsiteX0" fmla="*/ 0 w 1815548"/>
                <a:gd name="connsiteY0" fmla="*/ 0 h 344578"/>
                <a:gd name="connsiteX1" fmla="*/ 821635 w 1815548"/>
                <a:gd name="connsiteY1" fmla="*/ 344557 h 344578"/>
                <a:gd name="connsiteX2" fmla="*/ 1815548 w 1815548"/>
                <a:gd name="connsiteY2" fmla="*/ 13253 h 344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5548" h="344578">
                  <a:moveTo>
                    <a:pt x="0" y="0"/>
                  </a:moveTo>
                  <a:cubicBezTo>
                    <a:pt x="259522" y="171174"/>
                    <a:pt x="519044" y="342348"/>
                    <a:pt x="821635" y="344557"/>
                  </a:cubicBezTo>
                  <a:cubicBezTo>
                    <a:pt x="1124226" y="346766"/>
                    <a:pt x="1469887" y="180009"/>
                    <a:pt x="1815548" y="13253"/>
                  </a:cubicBezTo>
                </a:path>
              </a:pathLst>
            </a:custGeom>
            <a:noFill/>
            <a:ln w="38100">
              <a:solidFill>
                <a:srgbClr val="FD8D62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21A27BF4-3371-8048-A1A7-56AD47BAC975}"/>
                </a:ext>
              </a:extLst>
            </p:cNvPr>
            <p:cNvSpPr/>
            <p:nvPr/>
          </p:nvSpPr>
          <p:spPr>
            <a:xfrm>
              <a:off x="7453464" y="3532344"/>
              <a:ext cx="3231453" cy="344578"/>
            </a:xfrm>
            <a:custGeom>
              <a:avLst/>
              <a:gdLst>
                <a:gd name="connsiteX0" fmla="*/ 0 w 1815548"/>
                <a:gd name="connsiteY0" fmla="*/ 0 h 344578"/>
                <a:gd name="connsiteX1" fmla="*/ 821635 w 1815548"/>
                <a:gd name="connsiteY1" fmla="*/ 344557 h 344578"/>
                <a:gd name="connsiteX2" fmla="*/ 1815548 w 1815548"/>
                <a:gd name="connsiteY2" fmla="*/ 13253 h 344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5548" h="344578">
                  <a:moveTo>
                    <a:pt x="0" y="0"/>
                  </a:moveTo>
                  <a:cubicBezTo>
                    <a:pt x="259522" y="171174"/>
                    <a:pt x="519044" y="342348"/>
                    <a:pt x="821635" y="344557"/>
                  </a:cubicBezTo>
                  <a:cubicBezTo>
                    <a:pt x="1124226" y="346766"/>
                    <a:pt x="1469887" y="180009"/>
                    <a:pt x="1815548" y="13253"/>
                  </a:cubicBezTo>
                </a:path>
              </a:pathLst>
            </a:custGeom>
            <a:noFill/>
            <a:ln w="22225">
              <a:solidFill>
                <a:srgbClr val="FD8D62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09EC14C2-1990-FE43-B88B-F53299524C5A}"/>
                </a:ext>
              </a:extLst>
            </p:cNvPr>
            <p:cNvSpPr/>
            <p:nvPr/>
          </p:nvSpPr>
          <p:spPr>
            <a:xfrm>
              <a:off x="9048328" y="2803800"/>
              <a:ext cx="1789043" cy="265160"/>
            </a:xfrm>
            <a:custGeom>
              <a:avLst/>
              <a:gdLst>
                <a:gd name="connsiteX0" fmla="*/ 0 w 1789043"/>
                <a:gd name="connsiteY0" fmla="*/ 238655 h 265160"/>
                <a:gd name="connsiteX1" fmla="*/ 808383 w 1789043"/>
                <a:gd name="connsiteY1" fmla="*/ 116 h 265160"/>
                <a:gd name="connsiteX2" fmla="*/ 1789043 w 1789043"/>
                <a:gd name="connsiteY2" fmla="*/ 265160 h 2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9043" h="265160">
                  <a:moveTo>
                    <a:pt x="0" y="238655"/>
                  </a:moveTo>
                  <a:cubicBezTo>
                    <a:pt x="255104" y="117177"/>
                    <a:pt x="510209" y="-4301"/>
                    <a:pt x="808383" y="116"/>
                  </a:cubicBezTo>
                  <a:cubicBezTo>
                    <a:pt x="1106557" y="4533"/>
                    <a:pt x="1447800" y="134846"/>
                    <a:pt x="1789043" y="265160"/>
                  </a:cubicBezTo>
                </a:path>
              </a:pathLst>
            </a:custGeom>
            <a:noFill/>
            <a:ln w="38100">
              <a:solidFill>
                <a:srgbClr val="8DA0CC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921DD2D4-9A56-D243-BF83-0DC7D6DE89D1}"/>
              </a:ext>
            </a:extLst>
          </p:cNvPr>
          <p:cNvGrpSpPr/>
          <p:nvPr/>
        </p:nvGrpSpPr>
        <p:grpSpPr>
          <a:xfrm>
            <a:off x="6384032" y="4139788"/>
            <a:ext cx="2418349" cy="2421536"/>
            <a:chOff x="7372399" y="4139788"/>
            <a:chExt cx="2418349" cy="2421536"/>
          </a:xfrm>
        </p:grpSpPr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FEF69C34-C807-6042-99D0-401AA8C2AE45}"/>
                </a:ext>
              </a:extLst>
            </p:cNvPr>
            <p:cNvGrpSpPr/>
            <p:nvPr/>
          </p:nvGrpSpPr>
          <p:grpSpPr>
            <a:xfrm>
              <a:off x="7372399" y="4458598"/>
              <a:ext cx="2418349" cy="2102726"/>
              <a:chOff x="7546840" y="4262332"/>
              <a:chExt cx="2418349" cy="2102726"/>
            </a:xfrm>
          </p:grpSpPr>
          <p:pic>
            <p:nvPicPr>
              <p:cNvPr id="107" name="Picture 106">
                <a:extLst>
                  <a:ext uri="{FF2B5EF4-FFF2-40B4-BE49-F238E27FC236}">
                    <a16:creationId xmlns:a16="http://schemas.microsoft.com/office/drawing/2014/main" id="{03B8AB78-81CE-284D-AACE-2C1B2A07C6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64074" y="4935900"/>
                <a:ext cx="2078775" cy="1429158"/>
              </a:xfrm>
              <a:prstGeom prst="rect">
                <a:avLst/>
              </a:prstGeom>
            </p:spPr>
          </p:pic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BC39CCDE-A3B3-C742-98B1-4F10058985EE}"/>
                  </a:ext>
                </a:extLst>
              </p:cNvPr>
              <p:cNvGrpSpPr/>
              <p:nvPr/>
            </p:nvGrpSpPr>
            <p:grpSpPr>
              <a:xfrm>
                <a:off x="8212292" y="4649492"/>
                <a:ext cx="1294114" cy="286408"/>
                <a:chOff x="8212292" y="4649492"/>
                <a:chExt cx="1294114" cy="286408"/>
              </a:xfrm>
            </p:grpSpPr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62378B45-7ACE-7B44-ABB6-C515193789B4}"/>
                    </a:ext>
                  </a:extLst>
                </p:cNvPr>
                <p:cNvSpPr/>
                <p:nvPr/>
              </p:nvSpPr>
              <p:spPr>
                <a:xfrm>
                  <a:off x="8212292" y="4649492"/>
                  <a:ext cx="286408" cy="286408"/>
                </a:xfrm>
                <a:prstGeom prst="ellipse">
                  <a:avLst/>
                </a:prstGeom>
                <a:solidFill>
                  <a:srgbClr val="66C3A4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09" name="Oval 108">
                  <a:extLst>
                    <a:ext uri="{FF2B5EF4-FFF2-40B4-BE49-F238E27FC236}">
                      <a16:creationId xmlns:a16="http://schemas.microsoft.com/office/drawing/2014/main" id="{04AA9FDF-8322-A34A-99ED-CF06EBA53A67}"/>
                    </a:ext>
                  </a:extLst>
                </p:cNvPr>
                <p:cNvSpPr/>
                <p:nvPr/>
              </p:nvSpPr>
              <p:spPr>
                <a:xfrm>
                  <a:off x="8551926" y="4649492"/>
                  <a:ext cx="286408" cy="286408"/>
                </a:xfrm>
                <a:prstGeom prst="ellipse">
                  <a:avLst/>
                </a:prstGeom>
                <a:solidFill>
                  <a:srgbClr val="FD8D62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C7860AE7-9528-5344-B816-7290BFE2E6CC}"/>
                    </a:ext>
                  </a:extLst>
                </p:cNvPr>
                <p:cNvSpPr/>
                <p:nvPr/>
              </p:nvSpPr>
              <p:spPr>
                <a:xfrm>
                  <a:off x="8887828" y="4649492"/>
                  <a:ext cx="286408" cy="286408"/>
                </a:xfrm>
                <a:prstGeom prst="ellipse">
                  <a:avLst/>
                </a:prstGeom>
                <a:solidFill>
                  <a:srgbClr val="8DA0CC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1" name="Oval 110">
                  <a:extLst>
                    <a:ext uri="{FF2B5EF4-FFF2-40B4-BE49-F238E27FC236}">
                      <a16:creationId xmlns:a16="http://schemas.microsoft.com/office/drawing/2014/main" id="{59D52D62-1191-DA41-A070-879AE323B828}"/>
                    </a:ext>
                  </a:extLst>
                </p:cNvPr>
                <p:cNvSpPr/>
                <p:nvPr/>
              </p:nvSpPr>
              <p:spPr>
                <a:xfrm>
                  <a:off x="9219998" y="4649492"/>
                  <a:ext cx="286408" cy="286408"/>
                </a:xfrm>
                <a:prstGeom prst="ellipse">
                  <a:avLst/>
                </a:prstGeom>
                <a:solidFill>
                  <a:srgbClr val="E78AC3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DDDDF208-F569-9E4F-83E5-408C67F98164}"/>
                  </a:ext>
                </a:extLst>
              </p:cNvPr>
              <p:cNvSpPr txBox="1"/>
              <p:nvPr/>
            </p:nvSpPr>
            <p:spPr>
              <a:xfrm>
                <a:off x="8214657" y="4262332"/>
                <a:ext cx="17505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1600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Presynaptic neuron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B9AAB597-82BF-7540-8C01-CCCA2C1C763B}"/>
                  </a:ext>
                </a:extLst>
              </p:cNvPr>
              <p:cNvSpPr txBox="1"/>
              <p:nvPr/>
            </p:nvSpPr>
            <p:spPr>
              <a:xfrm rot="16200000">
                <a:off x="6824932" y="5322795"/>
                <a:ext cx="175159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1400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Postsynaptic neuron</a:t>
                </a:r>
              </a:p>
            </p:txBody>
          </p: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1AC673BA-FDE4-454C-B30E-A1BF8A4E56EE}"/>
                  </a:ext>
                </a:extLst>
              </p:cNvPr>
              <p:cNvGrpSpPr/>
              <p:nvPr/>
            </p:nvGrpSpPr>
            <p:grpSpPr>
              <a:xfrm rot="5400000">
                <a:off x="7345789" y="5507287"/>
                <a:ext cx="1294114" cy="286408"/>
                <a:chOff x="8212292" y="4649492"/>
                <a:chExt cx="1294114" cy="286408"/>
              </a:xfrm>
            </p:grpSpPr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CF6771E3-6F61-D741-B158-D2F4EC81398D}"/>
                    </a:ext>
                  </a:extLst>
                </p:cNvPr>
                <p:cNvSpPr/>
                <p:nvPr/>
              </p:nvSpPr>
              <p:spPr>
                <a:xfrm>
                  <a:off x="8212292" y="4649492"/>
                  <a:ext cx="286408" cy="286408"/>
                </a:xfrm>
                <a:prstGeom prst="ellipse">
                  <a:avLst/>
                </a:prstGeom>
                <a:solidFill>
                  <a:srgbClr val="66C3A4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E230FBC7-D794-B549-8F45-8180E74479C4}"/>
                    </a:ext>
                  </a:extLst>
                </p:cNvPr>
                <p:cNvSpPr/>
                <p:nvPr/>
              </p:nvSpPr>
              <p:spPr>
                <a:xfrm>
                  <a:off x="8551926" y="4649492"/>
                  <a:ext cx="286408" cy="286408"/>
                </a:xfrm>
                <a:prstGeom prst="ellipse">
                  <a:avLst/>
                </a:prstGeom>
                <a:solidFill>
                  <a:srgbClr val="FD8D62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A8679669-4DF2-C642-BF7B-72282CC9FB07}"/>
                    </a:ext>
                  </a:extLst>
                </p:cNvPr>
                <p:cNvSpPr/>
                <p:nvPr/>
              </p:nvSpPr>
              <p:spPr>
                <a:xfrm>
                  <a:off x="8887828" y="4649492"/>
                  <a:ext cx="286408" cy="286408"/>
                </a:xfrm>
                <a:prstGeom prst="ellipse">
                  <a:avLst/>
                </a:prstGeom>
                <a:solidFill>
                  <a:srgbClr val="8DA0CC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20C03E4C-770D-084F-9DF7-BC66EC6AE521}"/>
                    </a:ext>
                  </a:extLst>
                </p:cNvPr>
                <p:cNvSpPr/>
                <p:nvPr/>
              </p:nvSpPr>
              <p:spPr>
                <a:xfrm>
                  <a:off x="9219998" y="4649492"/>
                  <a:ext cx="286408" cy="286408"/>
                </a:xfrm>
                <a:prstGeom prst="ellipse">
                  <a:avLst/>
                </a:prstGeom>
                <a:solidFill>
                  <a:srgbClr val="E78AC3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</p:grp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F8D3B0D8-35C8-6D4E-B319-A8DB2742F7BF}"/>
                </a:ext>
              </a:extLst>
            </p:cNvPr>
            <p:cNvSpPr txBox="1"/>
            <p:nvPr/>
          </p:nvSpPr>
          <p:spPr>
            <a:xfrm>
              <a:off x="7411927" y="4139788"/>
              <a:ext cx="2212465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u="sng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BINDING STRENGTHS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E3B522B-03D7-1642-AE75-36A8463600C7}"/>
              </a:ext>
            </a:extLst>
          </p:cNvPr>
          <p:cNvGrpSpPr/>
          <p:nvPr/>
        </p:nvGrpSpPr>
        <p:grpSpPr>
          <a:xfrm>
            <a:off x="8887544" y="4869160"/>
            <a:ext cx="2537048" cy="1961516"/>
            <a:chOff x="8887544" y="4869160"/>
            <a:chExt cx="2537048" cy="1961516"/>
          </a:xfrm>
        </p:grpSpPr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EC564B53-EAB3-DA4C-B14D-D990E89C9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63076" y="4869160"/>
              <a:ext cx="1961516" cy="1961516"/>
            </a:xfrm>
            <a:prstGeom prst="rect">
              <a:avLst/>
            </a:prstGeom>
          </p:spPr>
        </p:pic>
        <p:pic>
          <p:nvPicPr>
            <p:cNvPr id="125" name="Picture 124">
              <a:extLst>
                <a:ext uri="{FF2B5EF4-FFF2-40B4-BE49-F238E27FC236}">
                  <a16:creationId xmlns:a16="http://schemas.microsoft.com/office/drawing/2014/main" id="{21D8F458-A4A5-884C-878E-E391EA0DD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87544" y="5724142"/>
              <a:ext cx="304800" cy="2032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692C9FF-537A-D845-B391-E4AF518203E8}"/>
              </a:ext>
            </a:extLst>
          </p:cNvPr>
          <p:cNvSpPr txBox="1"/>
          <p:nvPr/>
        </p:nvSpPr>
        <p:spPr>
          <a:xfrm>
            <a:off x="40680" y="634365"/>
            <a:ext cx="12151320" cy="6196311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66C0750-FA81-0B44-AC94-79A329B2FBF1}"/>
              </a:ext>
            </a:extLst>
          </p:cNvPr>
          <p:cNvGrpSpPr/>
          <p:nvPr/>
        </p:nvGrpSpPr>
        <p:grpSpPr>
          <a:xfrm>
            <a:off x="2947600" y="2708920"/>
            <a:ext cx="6244744" cy="1477328"/>
            <a:chOff x="2642800" y="1907245"/>
            <a:chExt cx="6244744" cy="147732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61C9445-FBA1-8746-99AB-9D01CEA9C491}"/>
                </a:ext>
              </a:extLst>
            </p:cNvPr>
            <p:cNvSpPr txBox="1"/>
            <p:nvPr/>
          </p:nvSpPr>
          <p:spPr>
            <a:xfrm>
              <a:off x="2642800" y="1907245"/>
              <a:ext cx="6244744" cy="1477328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254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u="sng" dirty="0">
                  <a:solidFill>
                    <a:srgbClr val="FF0000"/>
                  </a:solidFill>
                </a:rPr>
                <a:t>WON’T WORK!</a:t>
              </a:r>
            </a:p>
            <a:p>
              <a:pPr algn="ctr"/>
              <a:endParaRPr lang="en-GB" u="sng" dirty="0">
                <a:solidFill>
                  <a:srgbClr val="FF0000"/>
                </a:solidFill>
              </a:endParaRPr>
            </a:p>
            <a:p>
              <a:pPr algn="ctr"/>
              <a:r>
                <a:rPr lang="en-GB" dirty="0">
                  <a:solidFill>
                    <a:schemeClr val="bg1"/>
                  </a:solidFill>
                </a:rPr>
                <a:t>STDP time scale O(20ms)</a:t>
              </a:r>
            </a:p>
            <a:p>
              <a:pPr algn="ctr"/>
              <a:endParaRPr lang="en-GB" dirty="0">
                <a:solidFill>
                  <a:schemeClr val="bg1"/>
                </a:solidFill>
              </a:endParaRPr>
            </a:p>
            <a:p>
              <a:pPr algn="ctr"/>
              <a:r>
                <a:rPr lang="en-GB" dirty="0">
                  <a:solidFill>
                    <a:schemeClr val="bg1"/>
                  </a:solidFill>
                </a:rPr>
                <a:t>Time to walk from       to       O(2s)</a:t>
              </a:r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05683982-C380-5349-84D1-CC7F502A0E81}"/>
                </a:ext>
              </a:extLst>
            </p:cNvPr>
            <p:cNvSpPr/>
            <p:nvPr/>
          </p:nvSpPr>
          <p:spPr>
            <a:xfrm>
              <a:off x="5881600" y="3052228"/>
              <a:ext cx="286408" cy="286408"/>
            </a:xfrm>
            <a:prstGeom prst="ellipse">
              <a:avLst/>
            </a:prstGeom>
            <a:solidFill>
              <a:srgbClr val="66C3A4">
                <a:alpha val="50000"/>
              </a:srgb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D7B279C2-FA0F-C040-9430-5B7DFF966646}"/>
                </a:ext>
              </a:extLst>
            </p:cNvPr>
            <p:cNvSpPr/>
            <p:nvPr/>
          </p:nvSpPr>
          <p:spPr>
            <a:xfrm>
              <a:off x="6495071" y="3053241"/>
              <a:ext cx="286408" cy="286408"/>
            </a:xfrm>
            <a:prstGeom prst="ellipse">
              <a:avLst/>
            </a:prstGeom>
            <a:solidFill>
              <a:srgbClr val="E78AC3">
                <a:alpha val="50000"/>
              </a:srgb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8389128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35D89-E044-FF43-AACE-A6C183D47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20688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Theta sweeps represent predictions into the near future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EFCA7E-FEAF-0343-B042-CA650B921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36" y="1676400"/>
            <a:ext cx="4559300" cy="3505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452539-D5F4-F340-853E-434DFEC115D3}"/>
              </a:ext>
            </a:extLst>
          </p:cNvPr>
          <p:cNvSpPr txBox="1"/>
          <p:nvPr/>
        </p:nvSpPr>
        <p:spPr>
          <a:xfrm>
            <a:off x="479376" y="5301208"/>
            <a:ext cx="3896516" cy="707886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Perhaps this can go some of the way</a:t>
            </a:r>
          </a:p>
          <a:p>
            <a:pPr algn="l"/>
            <a:r>
              <a:rPr lang="en-GB" sz="2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towards closing the gap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F0EC8E2-255A-984D-BAB2-C093C8BDCB47}"/>
              </a:ext>
            </a:extLst>
          </p:cNvPr>
          <p:cNvSpPr txBox="1"/>
          <p:nvPr/>
        </p:nvSpPr>
        <p:spPr>
          <a:xfrm>
            <a:off x="12940264" y="3744548"/>
            <a:ext cx="247184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t</a:t>
            </a:r>
          </a:p>
        </p:txBody>
      </p: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00F2A4FE-EA8A-AD49-AF9D-B7364E5829FC}"/>
              </a:ext>
            </a:extLst>
          </p:cNvPr>
          <p:cNvGrpSpPr/>
          <p:nvPr/>
        </p:nvGrpSpPr>
        <p:grpSpPr>
          <a:xfrm>
            <a:off x="4727848" y="1412783"/>
            <a:ext cx="7272808" cy="4824525"/>
            <a:chOff x="4727848" y="1412783"/>
            <a:chExt cx="7272808" cy="4824525"/>
          </a:xfrm>
        </p:grpSpPr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C5C81664-FE12-574D-8613-FE9F79ED44DE}"/>
                </a:ext>
              </a:extLst>
            </p:cNvPr>
            <p:cNvGrpSpPr/>
            <p:nvPr/>
          </p:nvGrpSpPr>
          <p:grpSpPr>
            <a:xfrm>
              <a:off x="9139104" y="3076125"/>
              <a:ext cx="1654235" cy="292391"/>
              <a:chOff x="8650726" y="2091576"/>
              <a:chExt cx="1654235" cy="292391"/>
            </a:xfrm>
          </p:grpSpPr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3ECFB19B-88E7-DF4A-AABD-359EA173AA96}"/>
                  </a:ext>
                </a:extLst>
              </p:cNvPr>
              <p:cNvGrpSpPr/>
              <p:nvPr/>
            </p:nvGrpSpPr>
            <p:grpSpPr>
              <a:xfrm>
                <a:off x="8650726" y="2091576"/>
                <a:ext cx="1654235" cy="292391"/>
                <a:chOff x="8650726" y="2091576"/>
                <a:chExt cx="1654235" cy="292391"/>
              </a:xfrm>
            </p:grpSpPr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85048ED0-8872-384B-90C7-A432D399C3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650726" y="2091759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FA959F6A-0DCF-2D48-B09D-DBA46CA22F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048328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C2B3FAD0-D1A1-8047-BF89-7FEBA0795B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489970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71F8EE20-9C8B-BF40-A492-28706580301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912424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EDC7CA39-1B98-1741-A8ED-FFCD08185E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860956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7C7CB699-ECB2-EE4A-A6D1-C1A4CD6EEC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093484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48615A1E-247E-2146-9C97-6F28D9C7FB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439170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5F0BD460-2FA1-E943-926A-B9D1EAC68C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38604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8C693DC7-BBC7-D54C-8CA3-B29DB50A4D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304961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FD8D6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64B71C31-5DA9-D645-863A-409AB069EB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544249" y="2095934"/>
                <a:ext cx="0" cy="288033"/>
              </a:xfrm>
              <a:prstGeom prst="line">
                <a:avLst/>
              </a:prstGeom>
              <a:ln w="38100" cap="flat">
                <a:solidFill>
                  <a:srgbClr val="FD8D6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74ACE5E0-8569-2548-B5B5-B4381E00B9C3}"/>
                </a:ext>
              </a:extLst>
            </p:cNvPr>
            <p:cNvGrpSpPr/>
            <p:nvPr/>
          </p:nvGrpSpPr>
          <p:grpSpPr>
            <a:xfrm>
              <a:off x="9675413" y="4076614"/>
              <a:ext cx="1654235" cy="292391"/>
              <a:chOff x="8650726" y="2091576"/>
              <a:chExt cx="1654235" cy="292391"/>
            </a:xfrm>
          </p:grpSpPr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A9FA67ED-D6BA-2941-A3B5-B6E71AFF089E}"/>
                  </a:ext>
                </a:extLst>
              </p:cNvPr>
              <p:cNvGrpSpPr/>
              <p:nvPr/>
            </p:nvGrpSpPr>
            <p:grpSpPr>
              <a:xfrm>
                <a:off x="8650726" y="2091576"/>
                <a:ext cx="1654235" cy="292391"/>
                <a:chOff x="8650726" y="2091576"/>
                <a:chExt cx="1654235" cy="292391"/>
              </a:xfrm>
            </p:grpSpPr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E4B17D69-315F-0D47-BEEB-247E38A23C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650726" y="2091759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4E5BC099-92D2-1F45-9104-7441F26E1C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048328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115192F8-DD32-5149-B6C0-64AC2B3A91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489970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827090A5-7479-054B-A8BD-2F3FCE2E3C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912424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135A9643-9BA4-1840-A319-D87664829F7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860956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91321755-BA94-3D49-98E0-D482EEBAE1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093484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>
                  <a:extLst>
                    <a:ext uri="{FF2B5EF4-FFF2-40B4-BE49-F238E27FC236}">
                      <a16:creationId xmlns:a16="http://schemas.microsoft.com/office/drawing/2014/main" id="{B6BB9979-3DFB-2746-91DD-430BC773B8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439170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>
                  <a:extLst>
                    <a:ext uri="{FF2B5EF4-FFF2-40B4-BE49-F238E27FC236}">
                      <a16:creationId xmlns:a16="http://schemas.microsoft.com/office/drawing/2014/main" id="{361AFB2D-75A6-B540-B22F-1DE0C40A50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38604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>
                  <a:extLst>
                    <a:ext uri="{FF2B5EF4-FFF2-40B4-BE49-F238E27FC236}">
                      <a16:creationId xmlns:a16="http://schemas.microsoft.com/office/drawing/2014/main" id="{DB92EFDB-0F09-D84C-A0D2-AC4D1D4574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304961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8DA0C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558279DC-35F8-BA42-8B33-542233EAB3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544249" y="2095934"/>
                <a:ext cx="0" cy="288033"/>
              </a:xfrm>
              <a:prstGeom prst="line">
                <a:avLst/>
              </a:prstGeom>
              <a:ln w="38100" cap="flat">
                <a:solidFill>
                  <a:srgbClr val="8DA0C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2E2170FD-DA91-F04C-A435-D0AC0260B6D3}"/>
                </a:ext>
              </a:extLst>
            </p:cNvPr>
            <p:cNvGrpSpPr/>
            <p:nvPr/>
          </p:nvGrpSpPr>
          <p:grpSpPr>
            <a:xfrm>
              <a:off x="10225681" y="5014282"/>
              <a:ext cx="1654235" cy="292391"/>
              <a:chOff x="8650726" y="2091576"/>
              <a:chExt cx="1654235" cy="292391"/>
            </a:xfrm>
          </p:grpSpPr>
          <p:grpSp>
            <p:nvGrpSpPr>
              <p:cNvPr id="224" name="Group 223">
                <a:extLst>
                  <a:ext uri="{FF2B5EF4-FFF2-40B4-BE49-F238E27FC236}">
                    <a16:creationId xmlns:a16="http://schemas.microsoft.com/office/drawing/2014/main" id="{ED22F82B-2B0F-6C40-80A6-B9893E26C342}"/>
                  </a:ext>
                </a:extLst>
              </p:cNvPr>
              <p:cNvGrpSpPr/>
              <p:nvPr/>
            </p:nvGrpSpPr>
            <p:grpSpPr>
              <a:xfrm>
                <a:off x="8650726" y="2091576"/>
                <a:ext cx="1654235" cy="292391"/>
                <a:chOff x="8650726" y="2091576"/>
                <a:chExt cx="1654235" cy="292391"/>
              </a:xfrm>
            </p:grpSpPr>
            <p:cxnSp>
              <p:nvCxnSpPr>
                <p:cNvPr id="226" name="Straight Connector 225">
                  <a:extLst>
                    <a:ext uri="{FF2B5EF4-FFF2-40B4-BE49-F238E27FC236}">
                      <a16:creationId xmlns:a16="http://schemas.microsoft.com/office/drawing/2014/main" id="{DE7F97E2-247C-D84E-9783-03B27A6C05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650726" y="2091759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Straight Connector 226">
                  <a:extLst>
                    <a:ext uri="{FF2B5EF4-FFF2-40B4-BE49-F238E27FC236}">
                      <a16:creationId xmlns:a16="http://schemas.microsoft.com/office/drawing/2014/main" id="{B7D79735-089B-F341-BD46-10543B675B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048328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Straight Connector 227">
                  <a:extLst>
                    <a:ext uri="{FF2B5EF4-FFF2-40B4-BE49-F238E27FC236}">
                      <a16:creationId xmlns:a16="http://schemas.microsoft.com/office/drawing/2014/main" id="{B5922AD9-4964-CA4B-A6A1-5B9C4595F3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489970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Straight Connector 228">
                  <a:extLst>
                    <a:ext uri="{FF2B5EF4-FFF2-40B4-BE49-F238E27FC236}">
                      <a16:creationId xmlns:a16="http://schemas.microsoft.com/office/drawing/2014/main" id="{E46656C9-5E5E-7F4C-A383-4CAC847F3C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912424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0DBDECB0-25B0-8842-93AC-68DB6D58A3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860956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6B098E9B-CB54-6E4A-A74B-3B39F45AAD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093484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>
                  <a:extLst>
                    <a:ext uri="{FF2B5EF4-FFF2-40B4-BE49-F238E27FC236}">
                      <a16:creationId xmlns:a16="http://schemas.microsoft.com/office/drawing/2014/main" id="{6D18469C-53AB-CB4C-94C8-4C929D595D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439170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>
                  <a:extLst>
                    <a:ext uri="{FF2B5EF4-FFF2-40B4-BE49-F238E27FC236}">
                      <a16:creationId xmlns:a16="http://schemas.microsoft.com/office/drawing/2014/main" id="{0E6393DD-AA7B-F34B-945F-9337E6D0A7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38604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>
                  <a:extLst>
                    <a:ext uri="{FF2B5EF4-FFF2-40B4-BE49-F238E27FC236}">
                      <a16:creationId xmlns:a16="http://schemas.microsoft.com/office/drawing/2014/main" id="{78D10CF4-A272-8644-BA61-8A8FCF748E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304961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E78AC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8990AFD9-EDA5-CC48-ACB2-EFA1FF0EC9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544249" y="2095934"/>
                <a:ext cx="0" cy="288033"/>
              </a:xfrm>
              <a:prstGeom prst="line">
                <a:avLst/>
              </a:prstGeom>
              <a:ln w="38100" cap="flat">
                <a:solidFill>
                  <a:srgbClr val="E78AC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FC447087-364B-F340-A028-D0D1A8905C93}"/>
                </a:ext>
              </a:extLst>
            </p:cNvPr>
            <p:cNvGrpSpPr/>
            <p:nvPr/>
          </p:nvGrpSpPr>
          <p:grpSpPr>
            <a:xfrm>
              <a:off x="8650726" y="2091576"/>
              <a:ext cx="1654235" cy="292391"/>
              <a:chOff x="8650726" y="2091576"/>
              <a:chExt cx="1654235" cy="292391"/>
            </a:xfrm>
          </p:grpSpPr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CBCB7071-86D0-BF4A-A36D-6C9514EFF7FF}"/>
                  </a:ext>
                </a:extLst>
              </p:cNvPr>
              <p:cNvGrpSpPr/>
              <p:nvPr/>
            </p:nvGrpSpPr>
            <p:grpSpPr>
              <a:xfrm>
                <a:off x="8650726" y="2091576"/>
                <a:ext cx="1654235" cy="292391"/>
                <a:chOff x="8650726" y="2091576"/>
                <a:chExt cx="1654235" cy="292391"/>
              </a:xfrm>
            </p:grpSpPr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9A4AAB87-36FE-AE4F-B86C-D1E8D6E2F03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650726" y="2091759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186AC914-8EB1-9145-B6CF-F30FAF7FB56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048328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8D85B6DE-FF91-7347-89DB-C2D004DD67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489970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1D512F38-CD56-FE41-A482-856432A1AE6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912424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C0645DFF-7CD9-DE45-B703-045EF6ECBC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860956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883B7CE8-6A20-8D41-85FD-757ED901EF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093484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CEE9BD19-C0AB-B942-8CC6-A218DE7964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439170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3BB61251-E943-554E-BD21-D167FA1172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38604" y="2095934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B32E389A-1473-F54C-82C0-4A520B9806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304961" y="2091576"/>
                  <a:ext cx="0" cy="288033"/>
                </a:xfrm>
                <a:prstGeom prst="line">
                  <a:avLst/>
                </a:prstGeom>
                <a:ln w="38100" cap="flat">
                  <a:solidFill>
                    <a:srgbClr val="66C3A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76A85C95-020C-9745-B63D-51F79188689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544249" y="2095934"/>
                <a:ext cx="0" cy="288033"/>
              </a:xfrm>
              <a:prstGeom prst="line">
                <a:avLst/>
              </a:prstGeom>
              <a:ln w="38100" cap="flat">
                <a:solidFill>
                  <a:srgbClr val="66C3A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24C7AFA-FF95-D34B-94B1-D7EAD46089E3}"/>
                </a:ext>
              </a:extLst>
            </p:cNvPr>
            <p:cNvGrpSpPr/>
            <p:nvPr/>
          </p:nvGrpSpPr>
          <p:grpSpPr>
            <a:xfrm>
              <a:off x="4727848" y="1676400"/>
              <a:ext cx="3657600" cy="3657600"/>
              <a:chOff x="479376" y="1844824"/>
              <a:chExt cx="3657600" cy="365760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D203C124-70B9-0D4A-BD6F-433AE41F7228}"/>
                  </a:ext>
                </a:extLst>
              </p:cNvPr>
              <p:cNvGrpSpPr/>
              <p:nvPr/>
            </p:nvGrpSpPr>
            <p:grpSpPr>
              <a:xfrm>
                <a:off x="479376" y="1844824"/>
                <a:ext cx="3657600" cy="3657600"/>
                <a:chOff x="4276206" y="1600200"/>
                <a:chExt cx="3657600" cy="3657600"/>
              </a:xfrm>
            </p:grpSpPr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99981B2C-D4C9-1D4A-8CE3-A07ED5CEB9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276206" y="1600200"/>
                  <a:ext cx="3657600" cy="3657600"/>
                </a:xfrm>
                <a:prstGeom prst="rect">
                  <a:avLst/>
                </a:prstGeom>
              </p:spPr>
            </p:pic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5847F4F4-5A90-AC41-A31E-1B7EC2C18CA6}"/>
                    </a:ext>
                  </a:extLst>
                </p:cNvPr>
                <p:cNvSpPr/>
                <p:nvPr/>
              </p:nvSpPr>
              <p:spPr>
                <a:xfrm>
                  <a:off x="4889244" y="3249404"/>
                  <a:ext cx="1080000" cy="1080000"/>
                </a:xfrm>
                <a:prstGeom prst="ellipse">
                  <a:avLst/>
                </a:prstGeom>
                <a:solidFill>
                  <a:srgbClr val="66C3A4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C9D030AB-BD30-2A44-AF6D-F17E4C462F9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3720" y="3263887"/>
                  <a:ext cx="1080000" cy="1080000"/>
                </a:xfrm>
                <a:prstGeom prst="ellipse">
                  <a:avLst/>
                </a:prstGeom>
                <a:solidFill>
                  <a:srgbClr val="FD8D62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CA32FBFE-693C-D143-AE7C-5C941F578A1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523491" y="3278369"/>
                  <a:ext cx="1080000" cy="1080000"/>
                </a:xfrm>
                <a:prstGeom prst="ellipse">
                  <a:avLst/>
                </a:prstGeom>
                <a:solidFill>
                  <a:srgbClr val="8DA0CC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3DA05739-B8D2-1543-BA84-3029A8631FE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757997" y="3278369"/>
                  <a:ext cx="1080000" cy="1080000"/>
                </a:xfrm>
                <a:prstGeom prst="ellipse">
                  <a:avLst/>
                </a:prstGeom>
                <a:solidFill>
                  <a:srgbClr val="E78AC3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B192ED1E-625D-A344-BDD9-5B76BECBE5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285566">
                <a:off x="795274" y="3815041"/>
                <a:ext cx="399894" cy="399894"/>
              </a:xfrm>
              <a:prstGeom prst="rect">
                <a:avLst/>
              </a:prstGeom>
            </p:spPr>
          </p:pic>
          <p:pic>
            <p:nvPicPr>
              <p:cNvPr id="146" name="Graphic 145">
                <a:extLst>
                  <a:ext uri="{FF2B5EF4-FFF2-40B4-BE49-F238E27FC236}">
                    <a16:creationId xmlns:a16="http://schemas.microsoft.com/office/drawing/2014/main" id="{6D4E41F1-E9A1-3749-A2B6-03DA82D89F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285566">
                <a:off x="2947036" y="3829701"/>
                <a:ext cx="399894" cy="399894"/>
              </a:xfrm>
              <a:prstGeom prst="rect">
                <a:avLst/>
              </a:prstGeom>
            </p:spPr>
          </p:pic>
        </p:grpSp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C4C714FB-B2C1-A845-A615-5D18C275C08F}"/>
                </a:ext>
              </a:extLst>
            </p:cNvPr>
            <p:cNvGrpSpPr/>
            <p:nvPr/>
          </p:nvGrpSpPr>
          <p:grpSpPr>
            <a:xfrm>
              <a:off x="8256240" y="2379609"/>
              <a:ext cx="3744416" cy="2921600"/>
              <a:chOff x="8256240" y="2379609"/>
              <a:chExt cx="3528392" cy="2921600"/>
            </a:xfrm>
          </p:grpSpPr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5780852D-3585-5448-876F-8B43355829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6240" y="2379609"/>
                <a:ext cx="3528392" cy="0"/>
              </a:xfrm>
              <a:prstGeom prst="straightConnector1">
                <a:avLst/>
              </a:prstGeom>
              <a:ln w="2540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5DB913BB-6C27-5340-8F93-0976BCE91A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6240" y="3356993"/>
                <a:ext cx="3528392" cy="0"/>
              </a:xfrm>
              <a:prstGeom prst="straightConnector1">
                <a:avLst/>
              </a:prstGeom>
              <a:ln w="2540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Arrow Connector 111">
                <a:extLst>
                  <a:ext uri="{FF2B5EF4-FFF2-40B4-BE49-F238E27FC236}">
                    <a16:creationId xmlns:a16="http://schemas.microsoft.com/office/drawing/2014/main" id="{AE4FB3A9-97CA-7C4C-9915-DE18ABF949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6240" y="4365105"/>
                <a:ext cx="3528392" cy="0"/>
              </a:xfrm>
              <a:prstGeom prst="straightConnector1">
                <a:avLst/>
              </a:prstGeom>
              <a:ln w="2540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Arrow Connector 128">
                <a:extLst>
                  <a:ext uri="{FF2B5EF4-FFF2-40B4-BE49-F238E27FC236}">
                    <a16:creationId xmlns:a16="http://schemas.microsoft.com/office/drawing/2014/main" id="{301441F3-C0A9-504A-9642-FCB6F0E3E4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6240" y="5301209"/>
                <a:ext cx="3528392" cy="0"/>
              </a:xfrm>
              <a:prstGeom prst="straightConnector1">
                <a:avLst/>
              </a:prstGeom>
              <a:ln w="2540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544DE11-9D1F-8C48-86B0-113637416CE9}"/>
                </a:ext>
              </a:extLst>
            </p:cNvPr>
            <p:cNvCxnSpPr>
              <a:cxnSpLocks/>
            </p:cNvCxnSpPr>
            <p:nvPr/>
          </p:nvCxnSpPr>
          <p:spPr>
            <a:xfrm>
              <a:off x="5375920" y="3846565"/>
              <a:ext cx="1803687" cy="14659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AB41682A-068B-5548-A435-4FFC93D9B5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63808" y="1445411"/>
              <a:ext cx="23192" cy="4791897"/>
            </a:xfrm>
            <a:prstGeom prst="straightConnector1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25CAC7E8-9D52-7743-82C5-B0A966B386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80176" y="1429097"/>
              <a:ext cx="23192" cy="4791897"/>
            </a:xfrm>
            <a:prstGeom prst="straightConnector1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C104FC4B-1C25-9D4D-A06A-44E26F2B62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07300" y="1429097"/>
              <a:ext cx="23192" cy="4791897"/>
            </a:xfrm>
            <a:prstGeom prst="straightConnector1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B16B3063-515A-7247-A8F1-AB187174EF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55940" y="1429097"/>
              <a:ext cx="23192" cy="4791897"/>
            </a:xfrm>
            <a:prstGeom prst="straightConnector1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9B7ED75D-CBAF-624B-89F1-DF9585A41E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35737" y="1429097"/>
              <a:ext cx="23192" cy="4791897"/>
            </a:xfrm>
            <a:prstGeom prst="straightConnector1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891E846A-9EA7-1C4F-8B98-4FFB53289D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96250" y="1412783"/>
              <a:ext cx="23192" cy="4791897"/>
            </a:xfrm>
            <a:prstGeom prst="straightConnector1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7" name="Rectangle 236">
            <a:extLst>
              <a:ext uri="{FF2B5EF4-FFF2-40B4-BE49-F238E27FC236}">
                <a16:creationId xmlns:a16="http://schemas.microsoft.com/office/drawing/2014/main" id="{58B8C765-9349-FE43-8C6E-96D03755E368}"/>
              </a:ext>
            </a:extLst>
          </p:cNvPr>
          <p:cNvSpPr/>
          <p:nvPr/>
        </p:nvSpPr>
        <p:spPr>
          <a:xfrm>
            <a:off x="9730492" y="1268760"/>
            <a:ext cx="548640" cy="5290645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403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12D000E-7485-BE44-A5DF-A14816547928}"/>
              </a:ext>
            </a:extLst>
          </p:cNvPr>
          <p:cNvGrpSpPr/>
          <p:nvPr/>
        </p:nvGrpSpPr>
        <p:grpSpPr>
          <a:xfrm>
            <a:off x="407368" y="3291066"/>
            <a:ext cx="6602600" cy="2699317"/>
            <a:chOff x="407368" y="3291066"/>
            <a:chExt cx="6602600" cy="269931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926CF9-B0C2-C44D-8842-BEF6609C2059}"/>
                </a:ext>
              </a:extLst>
            </p:cNvPr>
            <p:cNvGrpSpPr/>
            <p:nvPr/>
          </p:nvGrpSpPr>
          <p:grpSpPr>
            <a:xfrm>
              <a:off x="407368" y="4869160"/>
              <a:ext cx="6602600" cy="1121223"/>
              <a:chOff x="407368" y="4869160"/>
              <a:chExt cx="6602600" cy="1121223"/>
            </a:xfrm>
            <a:solidFill>
              <a:schemeClr val="tx1">
                <a:alpha val="1444"/>
              </a:schemeClr>
            </a:solidFill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BF3800F-5083-CE4F-A90C-C94412894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103" y="4869160"/>
                <a:ext cx="6099865" cy="1121223"/>
              </a:xfrm>
              <a:prstGeom prst="rect">
                <a:avLst/>
              </a:prstGeom>
              <a:grpFill/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F06CE0B-8F03-404D-AB12-C5DD4AD8F376}"/>
                  </a:ext>
                </a:extLst>
              </p:cNvPr>
              <p:cNvSpPr txBox="1"/>
              <p:nvPr/>
            </p:nvSpPr>
            <p:spPr>
              <a:xfrm>
                <a:off x="407368" y="5161354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E4982CA-CEE7-5845-A8C5-0CFC9444BDD6}"/>
                </a:ext>
              </a:extLst>
            </p:cNvPr>
            <p:cNvGrpSpPr/>
            <p:nvPr/>
          </p:nvGrpSpPr>
          <p:grpSpPr>
            <a:xfrm>
              <a:off x="407368" y="3291066"/>
              <a:ext cx="4131487" cy="795064"/>
              <a:chOff x="407368" y="3291066"/>
              <a:chExt cx="4131487" cy="795064"/>
            </a:xfrm>
            <a:solidFill>
              <a:schemeClr val="tx1">
                <a:alpha val="1444"/>
              </a:schemeClr>
            </a:solidFill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E8B5814-52BA-D943-90DE-DF5F97410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0103" y="3291066"/>
                <a:ext cx="3628752" cy="795064"/>
              </a:xfrm>
              <a:prstGeom prst="rect">
                <a:avLst/>
              </a:prstGeom>
              <a:grpFill/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77BA62E-CAC8-AD4C-B8B3-A39F86F40AD9}"/>
                  </a:ext>
                </a:extLst>
              </p:cNvPr>
              <p:cNvSpPr txBox="1"/>
              <p:nvPr/>
            </p:nvSpPr>
            <p:spPr>
              <a:xfrm>
                <a:off x="407368" y="3291066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19980A3-561F-274A-A40E-B05E077E6EF3}"/>
              </a:ext>
            </a:extLst>
          </p:cNvPr>
          <p:cNvSpPr txBox="1"/>
          <p:nvPr/>
        </p:nvSpPr>
        <p:spPr>
          <a:xfrm>
            <a:off x="191346" y="3068959"/>
            <a:ext cx="7193535" cy="3202413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0" name="Graphic 39" descr="Table outline">
            <a:extLst>
              <a:ext uri="{FF2B5EF4-FFF2-40B4-BE49-F238E27FC236}">
                <a16:creationId xmlns:a16="http://schemas.microsoft.com/office/drawing/2014/main" id="{8794D4B2-1D75-DC4C-B8E3-1BCE810C597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08635" y="-99392"/>
            <a:ext cx="6292019" cy="62920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AF85AA-EFA5-CD4F-BAB8-730CACF7F268}"/>
              </a:ext>
            </a:extLst>
          </p:cNvPr>
          <p:cNvSpPr txBox="1"/>
          <p:nvPr/>
        </p:nvSpPr>
        <p:spPr>
          <a:xfrm>
            <a:off x="6527580" y="1289665"/>
            <a:ext cx="1144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400" b="1" dirty="0">
                <a:solidFill>
                  <a:schemeClr val="bg1"/>
                </a:solidFill>
              </a:rPr>
              <a:t>HOME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208D4C-D20A-7443-ACC3-417D961E48EE}"/>
              </a:ext>
            </a:extLst>
          </p:cNvPr>
          <p:cNvSpPr txBox="1"/>
          <p:nvPr/>
        </p:nvSpPr>
        <p:spPr>
          <a:xfrm>
            <a:off x="9220272" y="1289665"/>
            <a:ext cx="2099357" cy="707886"/>
          </a:xfrm>
          <a:prstGeom prst="rect">
            <a:avLst/>
          </a:prstGeom>
          <a:solidFill>
            <a:schemeClr val="tx1">
              <a:alpha val="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sz="2000" b="1" dirty="0">
                <a:solidFill>
                  <a:schemeClr val="bg1"/>
                </a:solidFill>
              </a:rPr>
              <a:t>THAT ANNOYING</a:t>
            </a:r>
          </a:p>
          <a:p>
            <a:pPr algn="l"/>
            <a:r>
              <a:rPr lang="en-GB" sz="2000" b="1" dirty="0">
                <a:solidFill>
                  <a:schemeClr val="bg1"/>
                </a:solidFill>
              </a:rPr>
              <a:t> POT HOLE</a:t>
            </a:r>
            <a:r>
              <a:rPr lang="en-GB" sz="2000" b="1" dirty="0">
                <a:solidFill>
                  <a:srgbClr val="FF0000"/>
                </a:solidFill>
              </a:rPr>
              <a:t> R=-5</a:t>
            </a:r>
            <a:r>
              <a:rPr lang="en-GB" sz="20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9F7F929-0ED7-D94F-A41C-9C249DD1EE73}"/>
              </a:ext>
            </a:extLst>
          </p:cNvPr>
          <p:cNvSpPr txBox="1"/>
          <p:nvPr/>
        </p:nvSpPr>
        <p:spPr>
          <a:xfrm>
            <a:off x="10009266" y="3563111"/>
            <a:ext cx="14068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b="1" dirty="0">
                <a:solidFill>
                  <a:schemeClr val="bg1"/>
                </a:solidFill>
              </a:rPr>
              <a:t>BARRY LAB</a:t>
            </a:r>
          </a:p>
          <a:p>
            <a:pPr algn="l"/>
            <a:r>
              <a:rPr lang="en-GB" sz="2000" b="1" dirty="0">
                <a:solidFill>
                  <a:schemeClr val="bg1"/>
                </a:solidFill>
              </a:rPr>
              <a:t>PUB NIGHT</a:t>
            </a:r>
          </a:p>
          <a:p>
            <a:pPr algn="l"/>
            <a:r>
              <a:rPr lang="en-GB" sz="2000" b="1" dirty="0">
                <a:solidFill>
                  <a:schemeClr val="bg1"/>
                </a:solidFill>
              </a:rPr>
              <a:t> </a:t>
            </a:r>
            <a:r>
              <a:rPr lang="en-GB" sz="2000" b="1" dirty="0">
                <a:solidFill>
                  <a:srgbClr val="66C3A4"/>
                </a:solidFill>
              </a:rPr>
              <a:t>R=+100</a:t>
            </a:r>
            <a:r>
              <a:rPr lang="en-GB" sz="2000" b="1" dirty="0">
                <a:solidFill>
                  <a:schemeClr val="bg1"/>
                </a:solidFill>
              </a:rPr>
              <a:t> </a:t>
            </a:r>
            <a:r>
              <a:rPr lang="en-GB" sz="16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CEC7ABDD-ECEC-D34D-A174-C16C635094A3}"/>
              </a:ext>
            </a:extLst>
          </p:cNvPr>
          <p:cNvSpPr/>
          <p:nvPr/>
        </p:nvSpPr>
        <p:spPr>
          <a:xfrm rot="8380048">
            <a:off x="10603243" y="1972450"/>
            <a:ext cx="640334" cy="1635362"/>
          </a:xfrm>
          <a:custGeom>
            <a:avLst/>
            <a:gdLst>
              <a:gd name="connsiteX0" fmla="*/ 18196 w 1655928"/>
              <a:gd name="connsiteY0" fmla="*/ 818865 h 818865"/>
              <a:gd name="connsiteX1" fmla="*/ 181970 w 1655928"/>
              <a:gd name="connsiteY1" fmla="*/ 259307 h 818865"/>
              <a:gd name="connsiteX2" fmla="*/ 1328382 w 1655928"/>
              <a:gd name="connsiteY2" fmla="*/ 286603 h 818865"/>
              <a:gd name="connsiteX3" fmla="*/ 1655928 w 1655928"/>
              <a:gd name="connsiteY3" fmla="*/ 0 h 818865"/>
              <a:gd name="connsiteX0" fmla="*/ 515 w 1638247"/>
              <a:gd name="connsiteY0" fmla="*/ 818865 h 818865"/>
              <a:gd name="connsiteX1" fmla="*/ 1257599 w 1638247"/>
              <a:gd name="connsiteY1" fmla="*/ 717462 h 818865"/>
              <a:gd name="connsiteX2" fmla="*/ 1310701 w 1638247"/>
              <a:gd name="connsiteY2" fmla="*/ 286603 h 818865"/>
              <a:gd name="connsiteX3" fmla="*/ 1638247 w 1638247"/>
              <a:gd name="connsiteY3" fmla="*/ 0 h 818865"/>
              <a:gd name="connsiteX0" fmla="*/ 500 w 1638232"/>
              <a:gd name="connsiteY0" fmla="*/ 818865 h 818865"/>
              <a:gd name="connsiteX1" fmla="*/ 1257584 w 1638232"/>
              <a:gd name="connsiteY1" fmla="*/ 717462 h 818865"/>
              <a:gd name="connsiteX2" fmla="*/ 1106863 w 1638232"/>
              <a:gd name="connsiteY2" fmla="*/ 202440 h 818865"/>
              <a:gd name="connsiteX3" fmla="*/ 1638232 w 1638232"/>
              <a:gd name="connsiteY3" fmla="*/ 0 h 818865"/>
              <a:gd name="connsiteX0" fmla="*/ 0 w 1637732"/>
              <a:gd name="connsiteY0" fmla="*/ 818865 h 818865"/>
              <a:gd name="connsiteX1" fmla="*/ 1257084 w 1637732"/>
              <a:gd name="connsiteY1" fmla="*/ 717462 h 818865"/>
              <a:gd name="connsiteX2" fmla="*/ 1106363 w 1637732"/>
              <a:gd name="connsiteY2" fmla="*/ 202440 h 818865"/>
              <a:gd name="connsiteX3" fmla="*/ 1637732 w 1637732"/>
              <a:gd name="connsiteY3" fmla="*/ 0 h 818865"/>
              <a:gd name="connsiteX0" fmla="*/ 0 w 1637732"/>
              <a:gd name="connsiteY0" fmla="*/ 818865 h 818865"/>
              <a:gd name="connsiteX1" fmla="*/ 1257084 w 1637732"/>
              <a:gd name="connsiteY1" fmla="*/ 717462 h 818865"/>
              <a:gd name="connsiteX2" fmla="*/ 1106363 w 1637732"/>
              <a:gd name="connsiteY2" fmla="*/ 202440 h 818865"/>
              <a:gd name="connsiteX3" fmla="*/ 1637732 w 1637732"/>
              <a:gd name="connsiteY3" fmla="*/ 0 h 818865"/>
              <a:gd name="connsiteX0" fmla="*/ 0 w 1637732"/>
              <a:gd name="connsiteY0" fmla="*/ 818865 h 818865"/>
              <a:gd name="connsiteX1" fmla="*/ 1257084 w 1637732"/>
              <a:gd name="connsiteY1" fmla="*/ 717462 h 818865"/>
              <a:gd name="connsiteX2" fmla="*/ 1106363 w 1637732"/>
              <a:gd name="connsiteY2" fmla="*/ 202440 h 818865"/>
              <a:gd name="connsiteX3" fmla="*/ 1637732 w 1637732"/>
              <a:gd name="connsiteY3" fmla="*/ 0 h 818865"/>
              <a:gd name="connsiteX0" fmla="*/ 0 w 1637732"/>
              <a:gd name="connsiteY0" fmla="*/ 818865 h 818865"/>
              <a:gd name="connsiteX1" fmla="*/ 1257084 w 1637732"/>
              <a:gd name="connsiteY1" fmla="*/ 717462 h 818865"/>
              <a:gd name="connsiteX2" fmla="*/ 1106363 w 1637732"/>
              <a:gd name="connsiteY2" fmla="*/ 202440 h 818865"/>
              <a:gd name="connsiteX3" fmla="*/ 1637732 w 1637732"/>
              <a:gd name="connsiteY3" fmla="*/ 0 h 818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7732" h="818865">
                <a:moveTo>
                  <a:pt x="0" y="818865"/>
                </a:moveTo>
                <a:cubicBezTo>
                  <a:pt x="42825" y="809110"/>
                  <a:pt x="1072690" y="820200"/>
                  <a:pt x="1257084" y="717462"/>
                </a:cubicBezTo>
                <a:cubicBezTo>
                  <a:pt x="1441478" y="614724"/>
                  <a:pt x="850229" y="224316"/>
                  <a:pt x="1106363" y="202440"/>
                </a:cubicBezTo>
                <a:cubicBezTo>
                  <a:pt x="1229471" y="189278"/>
                  <a:pt x="1596789" y="121692"/>
                  <a:pt x="1637732" y="0"/>
                </a:cubicBezTo>
              </a:path>
            </a:pathLst>
          </a:custGeom>
          <a:noFill/>
          <a:ln w="38100">
            <a:solidFill>
              <a:schemeClr val="bg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Graphic 51" descr="Compass with solid fill">
            <a:extLst>
              <a:ext uri="{FF2B5EF4-FFF2-40B4-BE49-F238E27FC236}">
                <a16:creationId xmlns:a16="http://schemas.microsoft.com/office/drawing/2014/main" id="{4A5B3BA7-9781-854B-9960-790B179D15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61447" y="1354019"/>
            <a:ext cx="449682" cy="44968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D7947EB-5C0D-2544-BDEA-8ECCE9B2A640}"/>
              </a:ext>
            </a:extLst>
          </p:cNvPr>
          <p:cNvGrpSpPr/>
          <p:nvPr/>
        </p:nvGrpSpPr>
        <p:grpSpPr>
          <a:xfrm>
            <a:off x="6633407" y="1716462"/>
            <a:ext cx="3071343" cy="2504626"/>
            <a:chOff x="6824962" y="1716462"/>
            <a:chExt cx="2879788" cy="234841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B05858F-FD44-2A4F-A5F1-5258032AEFE9}"/>
                </a:ext>
              </a:extLst>
            </p:cNvPr>
            <p:cNvSpPr txBox="1"/>
            <p:nvPr/>
          </p:nvSpPr>
          <p:spPr>
            <a:xfrm>
              <a:off x="6856627" y="3356992"/>
              <a:ext cx="147162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000" b="1" dirty="0">
                  <a:solidFill>
                    <a:schemeClr val="bg1"/>
                  </a:solidFill>
                </a:rPr>
                <a:t>STARBUCKS</a:t>
              </a:r>
            </a:p>
            <a:p>
              <a:pPr algn="l"/>
              <a:r>
                <a:rPr lang="en-GB" sz="2000" b="1" dirty="0">
                  <a:solidFill>
                    <a:schemeClr val="bg1"/>
                  </a:solidFill>
                </a:rPr>
                <a:t> </a:t>
              </a:r>
              <a:r>
                <a:rPr lang="en-GB" sz="2000" b="1" dirty="0">
                  <a:solidFill>
                    <a:srgbClr val="66C3A4"/>
                  </a:solidFill>
                </a:rPr>
                <a:t>R=+10</a:t>
              </a:r>
              <a:endParaRPr lang="en-GB" sz="1600" dirty="0">
                <a:solidFill>
                  <a:srgbClr val="66C3A4"/>
                </a:solidFill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DE40E815-40CF-2944-AC91-94196EFCB183}"/>
                </a:ext>
              </a:extLst>
            </p:cNvPr>
            <p:cNvSpPr/>
            <p:nvPr/>
          </p:nvSpPr>
          <p:spPr>
            <a:xfrm>
              <a:off x="6824962" y="1716462"/>
              <a:ext cx="734008" cy="1742084"/>
            </a:xfrm>
            <a:custGeom>
              <a:avLst/>
              <a:gdLst>
                <a:gd name="connsiteX0" fmla="*/ 119474 w 563978"/>
                <a:gd name="connsiteY0" fmla="*/ 0 h 1228298"/>
                <a:gd name="connsiteX1" fmla="*/ 528907 w 563978"/>
                <a:gd name="connsiteY1" fmla="*/ 191068 h 1228298"/>
                <a:gd name="connsiteX2" fmla="*/ 487963 w 563978"/>
                <a:gd name="connsiteY2" fmla="*/ 627797 h 1228298"/>
                <a:gd name="connsiteX3" fmla="*/ 51235 w 563978"/>
                <a:gd name="connsiteY3" fmla="*/ 696036 h 1228298"/>
                <a:gd name="connsiteX4" fmla="*/ 51235 w 563978"/>
                <a:gd name="connsiteY4" fmla="*/ 1119116 h 1228298"/>
                <a:gd name="connsiteX5" fmla="*/ 433372 w 563978"/>
                <a:gd name="connsiteY5" fmla="*/ 1009934 h 1228298"/>
                <a:gd name="connsiteX6" fmla="*/ 528907 w 563978"/>
                <a:gd name="connsiteY6" fmla="*/ 1228298 h 1228298"/>
                <a:gd name="connsiteX7" fmla="*/ 528907 w 563978"/>
                <a:gd name="connsiteY7" fmla="*/ 1228298 h 122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3978" h="1228298">
                  <a:moveTo>
                    <a:pt x="119474" y="0"/>
                  </a:moveTo>
                  <a:cubicBezTo>
                    <a:pt x="293483" y="43217"/>
                    <a:pt x="467492" y="86435"/>
                    <a:pt x="528907" y="191068"/>
                  </a:cubicBezTo>
                  <a:cubicBezTo>
                    <a:pt x="590322" y="295701"/>
                    <a:pt x="567575" y="543636"/>
                    <a:pt x="487963" y="627797"/>
                  </a:cubicBezTo>
                  <a:cubicBezTo>
                    <a:pt x="408351" y="711958"/>
                    <a:pt x="124023" y="614150"/>
                    <a:pt x="51235" y="696036"/>
                  </a:cubicBezTo>
                  <a:cubicBezTo>
                    <a:pt x="-21553" y="777922"/>
                    <a:pt x="-12455" y="1066800"/>
                    <a:pt x="51235" y="1119116"/>
                  </a:cubicBezTo>
                  <a:cubicBezTo>
                    <a:pt x="114925" y="1171432"/>
                    <a:pt x="353760" y="991737"/>
                    <a:pt x="433372" y="1009934"/>
                  </a:cubicBezTo>
                  <a:cubicBezTo>
                    <a:pt x="512984" y="1028131"/>
                    <a:pt x="528907" y="1228298"/>
                    <a:pt x="528907" y="1228298"/>
                  </a:cubicBezTo>
                  <a:lnTo>
                    <a:pt x="528907" y="1228298"/>
                  </a:lnTo>
                </a:path>
              </a:pathLst>
            </a:custGeom>
            <a:noFill/>
            <a:ln w="38100">
              <a:solidFill>
                <a:schemeClr val="bg1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017CCAF6-EED5-BD41-BA82-0600A059DEF7}"/>
                </a:ext>
              </a:extLst>
            </p:cNvPr>
            <p:cNvSpPr/>
            <p:nvPr/>
          </p:nvSpPr>
          <p:spPr>
            <a:xfrm>
              <a:off x="8293786" y="2014570"/>
              <a:ext cx="1410964" cy="1772685"/>
            </a:xfrm>
            <a:custGeom>
              <a:avLst/>
              <a:gdLst>
                <a:gd name="connsiteX0" fmla="*/ 0 w 1742606"/>
                <a:gd name="connsiteY0" fmla="*/ 766482 h 827132"/>
                <a:gd name="connsiteX1" fmla="*/ 497541 w 1742606"/>
                <a:gd name="connsiteY1" fmla="*/ 806824 h 827132"/>
                <a:gd name="connsiteX2" fmla="*/ 779929 w 1742606"/>
                <a:gd name="connsiteY2" fmla="*/ 484094 h 827132"/>
                <a:gd name="connsiteX3" fmla="*/ 1653988 w 1742606"/>
                <a:gd name="connsiteY3" fmla="*/ 524435 h 827132"/>
                <a:gd name="connsiteX4" fmla="*/ 1667435 w 1742606"/>
                <a:gd name="connsiteY4" fmla="*/ 0 h 82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2606" h="827132">
                  <a:moveTo>
                    <a:pt x="0" y="766482"/>
                  </a:moveTo>
                  <a:cubicBezTo>
                    <a:pt x="183776" y="810185"/>
                    <a:pt x="367553" y="853889"/>
                    <a:pt x="497541" y="806824"/>
                  </a:cubicBezTo>
                  <a:cubicBezTo>
                    <a:pt x="627529" y="759759"/>
                    <a:pt x="587188" y="531159"/>
                    <a:pt x="779929" y="484094"/>
                  </a:cubicBezTo>
                  <a:cubicBezTo>
                    <a:pt x="972670" y="437029"/>
                    <a:pt x="1506070" y="605117"/>
                    <a:pt x="1653988" y="524435"/>
                  </a:cubicBezTo>
                  <a:cubicBezTo>
                    <a:pt x="1801906" y="443753"/>
                    <a:pt x="1734670" y="221876"/>
                    <a:pt x="1667435" y="0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4" name="Freeform 53">
            <a:extLst>
              <a:ext uri="{FF2B5EF4-FFF2-40B4-BE49-F238E27FC236}">
                <a16:creationId xmlns:a16="http://schemas.microsoft.com/office/drawing/2014/main" id="{57FF61A7-987A-2544-B8FE-AD4CBBA487D9}"/>
              </a:ext>
            </a:extLst>
          </p:cNvPr>
          <p:cNvSpPr/>
          <p:nvPr/>
        </p:nvSpPr>
        <p:spPr>
          <a:xfrm flipH="1">
            <a:off x="10727527" y="1997551"/>
            <a:ext cx="282404" cy="1661077"/>
          </a:xfrm>
          <a:custGeom>
            <a:avLst/>
            <a:gdLst>
              <a:gd name="connsiteX0" fmla="*/ 295835 w 295942"/>
              <a:gd name="connsiteY0" fmla="*/ 0 h 1008530"/>
              <a:gd name="connsiteX1" fmla="*/ 0 w 295942"/>
              <a:gd name="connsiteY1" fmla="*/ 322730 h 1008530"/>
              <a:gd name="connsiteX2" fmla="*/ 295835 w 295942"/>
              <a:gd name="connsiteY2" fmla="*/ 591671 h 1008530"/>
              <a:gd name="connsiteX3" fmla="*/ 26894 w 295942"/>
              <a:gd name="connsiteY3" fmla="*/ 1008530 h 1008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942" h="1008530">
                <a:moveTo>
                  <a:pt x="295835" y="0"/>
                </a:moveTo>
                <a:cubicBezTo>
                  <a:pt x="147917" y="112059"/>
                  <a:pt x="0" y="224118"/>
                  <a:pt x="0" y="322730"/>
                </a:cubicBezTo>
                <a:cubicBezTo>
                  <a:pt x="0" y="421342"/>
                  <a:pt x="291353" y="477371"/>
                  <a:pt x="295835" y="591671"/>
                </a:cubicBezTo>
                <a:cubicBezTo>
                  <a:pt x="300317" y="705971"/>
                  <a:pt x="163605" y="857250"/>
                  <a:pt x="26894" y="1008530"/>
                </a:cubicBezTo>
              </a:path>
            </a:pathLst>
          </a:custGeom>
          <a:noFill/>
          <a:ln w="38100">
            <a:solidFill>
              <a:schemeClr val="bg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6669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Theta modulation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5A83143-C81A-A047-801A-C24C63EA4877}"/>
              </a:ext>
            </a:extLst>
          </p:cNvPr>
          <p:cNvGrpSpPr/>
          <p:nvPr/>
        </p:nvGrpSpPr>
        <p:grpSpPr>
          <a:xfrm>
            <a:off x="191344" y="1844824"/>
            <a:ext cx="3168352" cy="2376264"/>
            <a:chOff x="3647728" y="1772816"/>
            <a:chExt cx="3168352" cy="237626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C82B81F-3041-4A47-AED6-4966E0874AC8}"/>
                </a:ext>
              </a:extLst>
            </p:cNvPr>
            <p:cNvSpPr/>
            <p:nvPr/>
          </p:nvSpPr>
          <p:spPr>
            <a:xfrm>
              <a:off x="4439816" y="1772816"/>
              <a:ext cx="2376264" cy="23762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D917FF8-1BAB-D841-8ECA-C285AF78F46E}"/>
                </a:ext>
              </a:extLst>
            </p:cNvPr>
            <p:cNvGrpSpPr/>
            <p:nvPr/>
          </p:nvGrpSpPr>
          <p:grpSpPr>
            <a:xfrm>
              <a:off x="3647728" y="3669027"/>
              <a:ext cx="2520280" cy="381860"/>
              <a:chOff x="3791744" y="3308987"/>
              <a:chExt cx="2520280" cy="381860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3CDC41E-35DA-734D-AF88-68034077C0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91744" y="3429000"/>
                <a:ext cx="1728192" cy="261847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0DA86A44-D2BB-554F-888E-84872CC5CB5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19936" y="3308987"/>
                <a:ext cx="792088" cy="120013"/>
              </a:xfrm>
              <a:prstGeom prst="line">
                <a:avLst/>
              </a:prstGeom>
              <a:ln w="19050">
                <a:solidFill>
                  <a:schemeClr val="bg1"/>
                </a:solidFill>
                <a:prstDash val="sysDot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BBC66F0-D99D-664E-A1D7-259A242D026C}"/>
                  </a:ext>
                </a:extLst>
              </p:cNvPr>
              <p:cNvGrpSpPr/>
              <p:nvPr/>
            </p:nvGrpSpPr>
            <p:grpSpPr>
              <a:xfrm>
                <a:off x="5485029" y="3376447"/>
                <a:ext cx="105105" cy="105105"/>
                <a:chOff x="4439816" y="5622337"/>
                <a:chExt cx="360040" cy="360040"/>
              </a:xfrm>
            </p:grpSpPr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71F8CA89-8301-5049-AB43-4E3B841E500A}"/>
                    </a:ext>
                  </a:extLst>
                </p:cNvPr>
                <p:cNvCxnSpPr/>
                <p:nvPr/>
              </p:nvCxnSpPr>
              <p:spPr>
                <a:xfrm flipH="1" flipV="1">
                  <a:off x="4439816" y="5661248"/>
                  <a:ext cx="360040" cy="288032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A8878FAD-379D-5D4D-9B83-5124125DE7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433331" y="5658341"/>
                  <a:ext cx="360040" cy="288032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714B54F-86F4-4D4D-8B18-BA0B82E04D26}"/>
                </a:ext>
              </a:extLst>
            </p:cNvPr>
            <p:cNvGrpSpPr/>
            <p:nvPr/>
          </p:nvGrpSpPr>
          <p:grpSpPr>
            <a:xfrm rot="521255">
              <a:off x="5599279" y="2910657"/>
              <a:ext cx="105105" cy="105105"/>
              <a:chOff x="4439816" y="5622337"/>
              <a:chExt cx="360040" cy="36004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9109D313-22AB-9E47-9B74-7B06757440F3}"/>
                  </a:ext>
                </a:extLst>
              </p:cNvPr>
              <p:cNvCxnSpPr/>
              <p:nvPr/>
            </p:nvCxnSpPr>
            <p:spPr>
              <a:xfrm flipH="1" flipV="1">
                <a:off x="4439816" y="5661248"/>
                <a:ext cx="360040" cy="288032"/>
              </a:xfrm>
              <a:prstGeom prst="line">
                <a:avLst/>
              </a:prstGeom>
              <a:ln w="381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FAEBB57-35ED-E243-AF1A-6E5320143E97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 flipV="1">
                <a:off x="4433331" y="5658341"/>
                <a:ext cx="360040" cy="288032"/>
              </a:xfrm>
              <a:prstGeom prst="line">
                <a:avLst/>
              </a:prstGeom>
              <a:ln w="381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54AFED3-9CA1-9749-834F-5A598658FCCD}"/>
                </a:ext>
              </a:extLst>
            </p:cNvPr>
            <p:cNvCxnSpPr>
              <a:stCxn id="6" idx="2"/>
            </p:cNvCxnSpPr>
            <p:nvPr/>
          </p:nvCxnSpPr>
          <p:spPr>
            <a:xfrm>
              <a:off x="4439816" y="2960948"/>
              <a:ext cx="1186238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3EF4B6B-BA9B-174B-BB80-7163FFB74196}"/>
                </a:ext>
              </a:extLst>
            </p:cNvPr>
            <p:cNvCxnSpPr/>
            <p:nvPr/>
          </p:nvCxnSpPr>
          <p:spPr>
            <a:xfrm flipV="1">
              <a:off x="5349630" y="2960948"/>
              <a:ext cx="300330" cy="828092"/>
            </a:xfrm>
            <a:prstGeom prst="line">
              <a:avLst/>
            </a:prstGeom>
            <a:ln w="19050"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6AAD9BF-6558-1A4D-A5F0-7B63A4B22B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56898" y="2960948"/>
              <a:ext cx="115066" cy="768085"/>
            </a:xfrm>
            <a:prstGeom prst="line">
              <a:avLst/>
            </a:prstGeom>
            <a:ln w="19050"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38A1FD1-E5E3-0C46-A6A6-CFE4FAE75D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5920" y="3729033"/>
              <a:ext cx="396044" cy="60007"/>
            </a:xfrm>
            <a:prstGeom prst="line">
              <a:avLst/>
            </a:prstGeom>
            <a:ln w="25400">
              <a:solidFill>
                <a:srgbClr val="0070C0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E1D0177-C702-8C4F-8D69-D30A52767400}"/>
              </a:ext>
            </a:extLst>
          </p:cNvPr>
          <p:cNvSpPr txBox="1"/>
          <p:nvPr/>
        </p:nvSpPr>
        <p:spPr>
          <a:xfrm>
            <a:off x="3575720" y="2708920"/>
            <a:ext cx="1856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Preferred phase</a:t>
            </a:r>
          </a:p>
          <a:p>
            <a:pPr algn="ctr"/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1200" dirty="0">
                <a:solidFill>
                  <a:schemeClr val="bg1"/>
                </a:solidFill>
              </a:rPr>
              <a:t>(neuron </a:t>
            </a:r>
            <a:r>
              <a:rPr lang="en-GB" sz="1200" dirty="0" err="1">
                <a:solidFill>
                  <a:schemeClr val="bg1"/>
                </a:solidFill>
              </a:rPr>
              <a:t>i</a:t>
            </a:r>
            <a:r>
              <a:rPr lang="en-GB" sz="1200" dirty="0">
                <a:solidFill>
                  <a:schemeClr val="bg1"/>
                </a:solidFill>
              </a:rPr>
              <a:t>) 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EEB8F79-82A6-854C-9EF4-6D14B0086196}"/>
              </a:ext>
            </a:extLst>
          </p:cNvPr>
          <p:cNvGrpSpPr/>
          <p:nvPr/>
        </p:nvGrpSpPr>
        <p:grpSpPr>
          <a:xfrm>
            <a:off x="9912424" y="2667521"/>
            <a:ext cx="1656184" cy="473447"/>
            <a:chOff x="9912424" y="2667521"/>
            <a:chExt cx="1656184" cy="47344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678D942-889D-0246-AF29-4D42EF0F2B62}"/>
                </a:ext>
              </a:extLst>
            </p:cNvPr>
            <p:cNvCxnSpPr>
              <a:cxnSpLocks/>
            </p:cNvCxnSpPr>
            <p:nvPr/>
          </p:nvCxnSpPr>
          <p:spPr>
            <a:xfrm rot="540000" flipH="1">
              <a:off x="10562752" y="2667521"/>
              <a:ext cx="396044" cy="60007"/>
            </a:xfrm>
            <a:prstGeom prst="line">
              <a:avLst/>
            </a:prstGeom>
            <a:ln w="25400">
              <a:solidFill>
                <a:srgbClr val="0070C0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22AAD0-3B02-924D-8F55-AE472341BFB5}"/>
                </a:ext>
              </a:extLst>
            </p:cNvPr>
            <p:cNvCxnSpPr/>
            <p:nvPr/>
          </p:nvCxnSpPr>
          <p:spPr>
            <a:xfrm>
              <a:off x="10166346" y="3140968"/>
              <a:ext cx="1186238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9725689-1EF6-5C43-843B-1085A9F054DA}"/>
                </a:ext>
              </a:extLst>
            </p:cNvPr>
            <p:cNvCxnSpPr>
              <a:cxnSpLocks/>
            </p:cNvCxnSpPr>
            <p:nvPr/>
          </p:nvCxnSpPr>
          <p:spPr>
            <a:xfrm>
              <a:off x="9912424" y="2924944"/>
              <a:ext cx="1656184" cy="0"/>
            </a:xfrm>
            <a:prstGeom prst="lin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0F79B8C0-5F83-A94D-BB61-2F268B7BF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0296" y="1340768"/>
            <a:ext cx="1075625" cy="104895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DDA11AA8-F660-2740-A03E-8B8A4E5AAA19}"/>
              </a:ext>
            </a:extLst>
          </p:cNvPr>
          <p:cNvSpPr txBox="1"/>
          <p:nvPr/>
        </p:nvSpPr>
        <p:spPr>
          <a:xfrm>
            <a:off x="3926816" y="1911074"/>
            <a:ext cx="17379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Theta phase =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CDA080D-E7DE-1A42-9E4D-D7B81E14EE57}"/>
              </a:ext>
            </a:extLst>
          </p:cNvPr>
          <p:cNvSpPr txBox="1"/>
          <p:nvPr/>
        </p:nvSpPr>
        <p:spPr>
          <a:xfrm>
            <a:off x="3711212" y="4156135"/>
            <a:ext cx="1551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Firing rate = 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5396AEEE-37A9-D049-9900-08DFF1886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156" y="1810117"/>
            <a:ext cx="2679700" cy="5334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F29FA59-10C6-A548-BEEF-AF1BF1EF8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5900" y="2372494"/>
            <a:ext cx="6629400" cy="1104900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BCAED24F-4A63-3E44-8B8D-4D3180EC3764}"/>
              </a:ext>
            </a:extLst>
          </p:cNvPr>
          <p:cNvSpPr txBox="1"/>
          <p:nvPr/>
        </p:nvSpPr>
        <p:spPr>
          <a:xfrm>
            <a:off x="6216069" y="4889479"/>
            <a:ext cx="2112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 firing rate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 = 1 in centre of cell)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29DDEF-6909-7C41-A05A-EFA4F97EE473}"/>
              </a:ext>
            </a:extLst>
          </p:cNvPr>
          <p:cNvSpPr txBox="1"/>
          <p:nvPr/>
        </p:nvSpPr>
        <p:spPr>
          <a:xfrm>
            <a:off x="8474619" y="4889478"/>
            <a:ext cx="3021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Theta modulation,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(=1 at preferred theta phase) 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49371CB4-A80B-C546-9022-198D8B42AA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1152" y="5592217"/>
            <a:ext cx="1217256" cy="429071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02A35D40-27EC-5A42-B305-6F00DBF4DA11}"/>
              </a:ext>
            </a:extLst>
          </p:cNvPr>
          <p:cNvSpPr txBox="1"/>
          <p:nvPr/>
        </p:nvSpPr>
        <p:spPr>
          <a:xfrm>
            <a:off x="5236980" y="4725144"/>
            <a:ext cx="1291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20Hz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FD56F6CB-AD8E-584D-A6A8-86FA5F438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2342" y="3969256"/>
            <a:ext cx="4762500" cy="825500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86CA5416-025D-5F4E-83BE-C92A0F59DAF4}"/>
              </a:ext>
            </a:extLst>
          </p:cNvPr>
          <p:cNvSpPr txBox="1"/>
          <p:nvPr/>
        </p:nvSpPr>
        <p:spPr>
          <a:xfrm rot="21139485">
            <a:off x="98875" y="3728934"/>
            <a:ext cx="102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Rat path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29D432E-7331-7442-ABC5-717EB0BE8529}"/>
              </a:ext>
            </a:extLst>
          </p:cNvPr>
          <p:cNvSpPr txBox="1"/>
          <p:nvPr/>
        </p:nvSpPr>
        <p:spPr>
          <a:xfrm>
            <a:off x="1624507" y="1497380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Place field 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49EB67C-3D8A-E84E-8A5C-3C67E59FA61A}"/>
              </a:ext>
            </a:extLst>
          </p:cNvPr>
          <p:cNvCxnSpPr>
            <a:cxnSpLocks/>
          </p:cNvCxnSpPr>
          <p:nvPr/>
        </p:nvCxnSpPr>
        <p:spPr>
          <a:xfrm flipH="1" flipV="1">
            <a:off x="8654955" y="2813943"/>
            <a:ext cx="639" cy="245191"/>
          </a:xfrm>
          <a:prstGeom prst="line">
            <a:avLst/>
          </a:prstGeom>
          <a:ln w="19050">
            <a:solidFill>
              <a:srgbClr val="7070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75490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5C1A282-44DE-F648-9DD3-F5E743CB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55" y="2672789"/>
            <a:ext cx="11637689" cy="2327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Theta sweeps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9101E54-A233-124E-9A27-214278323EEC}"/>
              </a:ext>
            </a:extLst>
          </p:cNvPr>
          <p:cNvCxnSpPr>
            <a:cxnSpLocks/>
          </p:cNvCxnSpPr>
          <p:nvPr/>
        </p:nvCxnSpPr>
        <p:spPr>
          <a:xfrm flipV="1">
            <a:off x="2166731" y="4238046"/>
            <a:ext cx="1522674" cy="111361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F2C557-10CE-9B43-A148-0EDF35409C29}"/>
              </a:ext>
            </a:extLst>
          </p:cNvPr>
          <p:cNvCxnSpPr>
            <a:cxnSpLocks/>
          </p:cNvCxnSpPr>
          <p:nvPr/>
        </p:nvCxnSpPr>
        <p:spPr>
          <a:xfrm flipH="1" flipV="1">
            <a:off x="3753017" y="4261900"/>
            <a:ext cx="1327866" cy="10972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BA8003D4-685C-0A4B-8E37-72A65C0FB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36123" y="1628800"/>
            <a:ext cx="25520932" cy="12701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E3E214-2CF0-924C-A2E0-9F1CCDDA7B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51436"/>
          <a:stretch/>
        </p:blipFill>
        <p:spPr>
          <a:xfrm>
            <a:off x="7182983" y="5227023"/>
            <a:ext cx="3089481" cy="127231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8D96AAE-FEAD-F849-A702-831F3ABB9F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0456"/>
          <a:stretch/>
        </p:blipFill>
        <p:spPr>
          <a:xfrm>
            <a:off x="1991544" y="5229200"/>
            <a:ext cx="3146378" cy="127013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6A37BD4-20AF-B74B-BE6D-50E6FCE92E76}"/>
              </a:ext>
            </a:extLst>
          </p:cNvPr>
          <p:cNvGrpSpPr/>
          <p:nvPr/>
        </p:nvGrpSpPr>
        <p:grpSpPr>
          <a:xfrm>
            <a:off x="7364662" y="4259599"/>
            <a:ext cx="2907802" cy="1113617"/>
            <a:chOff x="5080883" y="4382450"/>
            <a:chExt cx="2907802" cy="1113617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7A4B0C4-194A-D945-82AF-AB2D9D7F02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80883" y="4382450"/>
              <a:ext cx="1522674" cy="1113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949E45-6559-7241-A940-064D032CB22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60819" y="4384079"/>
              <a:ext cx="1327866" cy="10972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12398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Inhomogeneous Poisson spike train sampling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EF753-5B96-F146-8CAF-CA592883E00C}"/>
              </a:ext>
            </a:extLst>
          </p:cNvPr>
          <p:cNvSpPr txBox="1"/>
          <p:nvPr/>
        </p:nvSpPr>
        <p:spPr>
          <a:xfrm>
            <a:off x="150299" y="1196752"/>
            <a:ext cx="4339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Simulation saves firing rate.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Spike train sampling and STDP done post hoc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2F7A118-0531-B247-BE35-EA257455F990}"/>
              </a:ext>
            </a:extLst>
          </p:cNvPr>
          <p:cNvGrpSpPr/>
          <p:nvPr/>
        </p:nvGrpSpPr>
        <p:grpSpPr>
          <a:xfrm>
            <a:off x="-1032792" y="1700808"/>
            <a:ext cx="11075242" cy="5544616"/>
            <a:chOff x="-888776" y="2060499"/>
            <a:chExt cx="9997595" cy="500511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D6B75D6-FBC5-C043-B269-94AC78DBB4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-888776" y="2780928"/>
              <a:ext cx="9997595" cy="4284683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CB2819C-2BC9-2E48-97AA-4F635F6C6E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899" t="6806" r="33693" b="14978"/>
            <a:stretch/>
          </p:blipFill>
          <p:spPr>
            <a:xfrm>
              <a:off x="-72007" y="2060499"/>
              <a:ext cx="8472263" cy="987173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8A954D6-2BBA-264D-8AA2-B0B5A36631EE}"/>
                </a:ext>
              </a:extLst>
            </p:cNvPr>
            <p:cNvSpPr/>
            <p:nvPr/>
          </p:nvSpPr>
          <p:spPr>
            <a:xfrm>
              <a:off x="335360" y="3309897"/>
              <a:ext cx="252000" cy="3215447"/>
            </a:xfrm>
            <a:prstGeom prst="rect">
              <a:avLst/>
            </a:prstGeom>
            <a:noFill/>
            <a:ln w="25400">
              <a:solidFill>
                <a:srgbClr val="FD8D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5F139E4-4A94-2148-83E3-F5BC11752448}"/>
              </a:ext>
            </a:extLst>
          </p:cNvPr>
          <p:cNvGrpSpPr/>
          <p:nvPr/>
        </p:nvGrpSpPr>
        <p:grpSpPr>
          <a:xfrm>
            <a:off x="9107816" y="2138852"/>
            <a:ext cx="3084184" cy="4453790"/>
            <a:chOff x="9107816" y="2443104"/>
            <a:chExt cx="2700000" cy="4149538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670F9BC-8B99-5644-8F19-FA9E1007577A}"/>
                </a:ext>
              </a:extLst>
            </p:cNvPr>
            <p:cNvGrpSpPr/>
            <p:nvPr/>
          </p:nvGrpSpPr>
          <p:grpSpPr>
            <a:xfrm>
              <a:off x="9160486" y="3048021"/>
              <a:ext cx="2552138" cy="3544621"/>
              <a:chOff x="8760296" y="3007985"/>
              <a:chExt cx="2552138" cy="3544621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C89ABF3-FF97-5145-8CED-71DECE83F7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559" r="8913"/>
              <a:stretch/>
            </p:blipFill>
            <p:spPr>
              <a:xfrm>
                <a:off x="8760296" y="3309897"/>
                <a:ext cx="2552138" cy="3215448"/>
              </a:xfrm>
              <a:prstGeom prst="rect">
                <a:avLst/>
              </a:prstGeom>
            </p:spPr>
          </p:pic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82CB921-1FC0-054F-9AB5-BBFCB39C4019}"/>
                  </a:ext>
                </a:extLst>
              </p:cNvPr>
              <p:cNvSpPr/>
              <p:nvPr/>
            </p:nvSpPr>
            <p:spPr>
              <a:xfrm>
                <a:off x="8802818" y="3309897"/>
                <a:ext cx="2509616" cy="3242709"/>
              </a:xfrm>
              <a:prstGeom prst="rect">
                <a:avLst/>
              </a:prstGeom>
              <a:noFill/>
              <a:ln w="25400">
                <a:solidFill>
                  <a:srgbClr val="FD8D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2C2118B-203E-4F4E-99AD-63D69FA4E816}"/>
                  </a:ext>
                </a:extLst>
              </p:cNvPr>
              <p:cNvSpPr txBox="1"/>
              <p:nvPr/>
            </p:nvSpPr>
            <p:spPr>
              <a:xfrm>
                <a:off x="8770960" y="3007985"/>
                <a:ext cx="250961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1200" dirty="0">
                    <a:solidFill>
                      <a:srgbClr val="FD8D62"/>
                    </a:solidFill>
                  </a:rPr>
                  <a:t>Zoom in </a:t>
                </a:r>
                <a:r>
                  <a:rPr lang="en-GB" sz="1200" i="1" dirty="0">
                    <a:solidFill>
                      <a:srgbClr val="FD8D62"/>
                    </a:solidFill>
                  </a:rPr>
                  <a:t>and </a:t>
                </a:r>
                <a:r>
                  <a:rPr lang="en-GB" sz="1200" dirty="0">
                    <a:solidFill>
                      <a:srgbClr val="FD8D62"/>
                    </a:solidFill>
                  </a:rPr>
                  <a:t>increase spike rate 10x</a:t>
                </a:r>
                <a:endParaRPr lang="en-GB" sz="1200" i="1" dirty="0">
                  <a:solidFill>
                    <a:srgbClr val="FD8D62"/>
                  </a:solidFill>
                </a:endParaRPr>
              </a:p>
            </p:txBody>
          </p:sp>
        </p:grp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244418F-F026-6242-80FF-B8A996714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07816" y="2443104"/>
              <a:ext cx="2700000" cy="406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8125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Online-STDP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EEBA8DF-8A3C-B64D-AA59-F012346EFA75}"/>
              </a:ext>
            </a:extLst>
          </p:cNvPr>
          <p:cNvCxnSpPr/>
          <p:nvPr/>
        </p:nvCxnSpPr>
        <p:spPr>
          <a:xfrm>
            <a:off x="2495600" y="2564904"/>
            <a:ext cx="662473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70EA8DB-E684-2449-A2E3-4B3CE686942C}"/>
              </a:ext>
            </a:extLst>
          </p:cNvPr>
          <p:cNvCxnSpPr/>
          <p:nvPr/>
        </p:nvCxnSpPr>
        <p:spPr>
          <a:xfrm>
            <a:off x="2495600" y="3140968"/>
            <a:ext cx="6624736" cy="0"/>
          </a:xfrm>
          <a:prstGeom prst="line">
            <a:avLst/>
          </a:prstGeom>
          <a:ln w="25400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8EFB79-CAEE-E045-AB4E-24F8BCC4E10D}"/>
              </a:ext>
            </a:extLst>
          </p:cNvPr>
          <p:cNvCxnSpPr/>
          <p:nvPr/>
        </p:nvCxnSpPr>
        <p:spPr>
          <a:xfrm>
            <a:off x="2495600" y="3717032"/>
            <a:ext cx="6624736" cy="0"/>
          </a:xfrm>
          <a:prstGeom prst="line">
            <a:avLst/>
          </a:prstGeom>
          <a:ln w="25400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760D37-5CCD-4747-B1B9-F2E37AB32AE6}"/>
              </a:ext>
            </a:extLst>
          </p:cNvPr>
          <p:cNvCxnSpPr/>
          <p:nvPr/>
        </p:nvCxnSpPr>
        <p:spPr>
          <a:xfrm>
            <a:off x="3143672" y="2204864"/>
            <a:ext cx="0" cy="360040"/>
          </a:xfrm>
          <a:prstGeom prst="line">
            <a:avLst/>
          </a:prstGeom>
          <a:ln w="50800" cap="flat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B95A7E5-79D7-EE40-919A-E253E4635C35}"/>
              </a:ext>
            </a:extLst>
          </p:cNvPr>
          <p:cNvCxnSpPr/>
          <p:nvPr/>
        </p:nvCxnSpPr>
        <p:spPr>
          <a:xfrm>
            <a:off x="4055158" y="2204864"/>
            <a:ext cx="0" cy="360040"/>
          </a:xfrm>
          <a:prstGeom prst="line">
            <a:avLst/>
          </a:prstGeom>
          <a:ln w="50800" cap="flat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4E843CA-5A66-6F45-9D5D-EB0625782046}"/>
              </a:ext>
            </a:extLst>
          </p:cNvPr>
          <p:cNvCxnSpPr/>
          <p:nvPr/>
        </p:nvCxnSpPr>
        <p:spPr>
          <a:xfrm>
            <a:off x="4511824" y="2204864"/>
            <a:ext cx="0" cy="360040"/>
          </a:xfrm>
          <a:prstGeom prst="line">
            <a:avLst/>
          </a:prstGeom>
          <a:ln w="50800" cap="flat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806FC70-C276-F04E-8E68-14122C4B87C1}"/>
              </a:ext>
            </a:extLst>
          </p:cNvPr>
          <p:cNvCxnSpPr/>
          <p:nvPr/>
        </p:nvCxnSpPr>
        <p:spPr>
          <a:xfrm>
            <a:off x="4295800" y="2780928"/>
            <a:ext cx="0" cy="360040"/>
          </a:xfrm>
          <a:prstGeom prst="line">
            <a:avLst/>
          </a:prstGeom>
          <a:ln w="50800" cap="flat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75BBA5A-47F5-CC4B-B6B2-012767D18DF6}"/>
              </a:ext>
            </a:extLst>
          </p:cNvPr>
          <p:cNvCxnSpPr/>
          <p:nvPr/>
        </p:nvCxnSpPr>
        <p:spPr>
          <a:xfrm>
            <a:off x="5189418" y="2780928"/>
            <a:ext cx="0" cy="360040"/>
          </a:xfrm>
          <a:prstGeom prst="line">
            <a:avLst/>
          </a:prstGeom>
          <a:ln w="50800" cap="flat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62A3AF5-5336-7842-B69E-40A0353ECA51}"/>
              </a:ext>
            </a:extLst>
          </p:cNvPr>
          <p:cNvCxnSpPr/>
          <p:nvPr/>
        </p:nvCxnSpPr>
        <p:spPr>
          <a:xfrm>
            <a:off x="6512527" y="2780928"/>
            <a:ext cx="0" cy="360040"/>
          </a:xfrm>
          <a:prstGeom prst="line">
            <a:avLst/>
          </a:prstGeom>
          <a:ln w="50800" cap="flat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8E1D91-5076-914C-896F-03A4C058ACB6}"/>
              </a:ext>
            </a:extLst>
          </p:cNvPr>
          <p:cNvCxnSpPr/>
          <p:nvPr/>
        </p:nvCxnSpPr>
        <p:spPr>
          <a:xfrm>
            <a:off x="6096000" y="3356992"/>
            <a:ext cx="0" cy="360040"/>
          </a:xfrm>
          <a:prstGeom prst="line">
            <a:avLst/>
          </a:prstGeom>
          <a:ln w="50800" cap="flat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1316E80-619D-814C-AB1C-508A4F10F1C5}"/>
              </a:ext>
            </a:extLst>
          </p:cNvPr>
          <p:cNvCxnSpPr/>
          <p:nvPr/>
        </p:nvCxnSpPr>
        <p:spPr>
          <a:xfrm>
            <a:off x="7370618" y="3356992"/>
            <a:ext cx="0" cy="360040"/>
          </a:xfrm>
          <a:prstGeom prst="line">
            <a:avLst/>
          </a:prstGeom>
          <a:ln w="50800" cap="flat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2F392FD-6B85-F54A-A851-46C7D8F383D8}"/>
              </a:ext>
            </a:extLst>
          </p:cNvPr>
          <p:cNvCxnSpPr/>
          <p:nvPr/>
        </p:nvCxnSpPr>
        <p:spPr>
          <a:xfrm>
            <a:off x="7509163" y="3356992"/>
            <a:ext cx="0" cy="360040"/>
          </a:xfrm>
          <a:prstGeom prst="line">
            <a:avLst/>
          </a:prstGeom>
          <a:ln w="50800" cap="flat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7">
            <a:extLst>
              <a:ext uri="{FF2B5EF4-FFF2-40B4-BE49-F238E27FC236}">
                <a16:creationId xmlns:a16="http://schemas.microsoft.com/office/drawing/2014/main" id="{2588DF2F-D17C-C74B-BD71-F7F44BF7417E}"/>
              </a:ext>
            </a:extLst>
          </p:cNvPr>
          <p:cNvSpPr/>
          <p:nvPr/>
        </p:nvSpPr>
        <p:spPr>
          <a:xfrm>
            <a:off x="3151909" y="2202873"/>
            <a:ext cx="914400" cy="235527"/>
          </a:xfrm>
          <a:custGeom>
            <a:avLst/>
            <a:gdLst>
              <a:gd name="connsiteX0" fmla="*/ 0 w 914400"/>
              <a:gd name="connsiteY0" fmla="*/ 0 h 235527"/>
              <a:gd name="connsiteX1" fmla="*/ 214746 w 914400"/>
              <a:gd name="connsiteY1" fmla="*/ 117763 h 235527"/>
              <a:gd name="connsiteX2" fmla="*/ 602673 w 914400"/>
              <a:gd name="connsiteY2" fmla="*/ 193963 h 235527"/>
              <a:gd name="connsiteX3" fmla="*/ 914400 w 914400"/>
              <a:gd name="connsiteY3" fmla="*/ 235527 h 23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235527">
                <a:moveTo>
                  <a:pt x="0" y="0"/>
                </a:moveTo>
                <a:cubicBezTo>
                  <a:pt x="57150" y="42718"/>
                  <a:pt x="114301" y="85436"/>
                  <a:pt x="214746" y="117763"/>
                </a:cubicBezTo>
                <a:cubicBezTo>
                  <a:pt x="315191" y="150090"/>
                  <a:pt x="486064" y="174336"/>
                  <a:pt x="602673" y="193963"/>
                </a:cubicBezTo>
                <a:cubicBezTo>
                  <a:pt x="719282" y="213590"/>
                  <a:pt x="816841" y="224558"/>
                  <a:pt x="914400" y="235527"/>
                </a:cubicBezTo>
              </a:path>
            </a:pathLst>
          </a:custGeom>
          <a:noFill/>
          <a:ln w="127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D42601A-2C6F-D84A-8CD4-65D5FC6C21BA}"/>
              </a:ext>
            </a:extLst>
          </p:cNvPr>
          <p:cNvSpPr/>
          <p:nvPr/>
        </p:nvSpPr>
        <p:spPr>
          <a:xfrm>
            <a:off x="4045527" y="2078182"/>
            <a:ext cx="471055" cy="214745"/>
          </a:xfrm>
          <a:custGeom>
            <a:avLst/>
            <a:gdLst>
              <a:gd name="connsiteX0" fmla="*/ 0 w 471055"/>
              <a:gd name="connsiteY0" fmla="*/ 0 h 214745"/>
              <a:gd name="connsiteX1" fmla="*/ 200891 w 471055"/>
              <a:gd name="connsiteY1" fmla="*/ 131618 h 214745"/>
              <a:gd name="connsiteX2" fmla="*/ 471055 w 471055"/>
              <a:gd name="connsiteY2" fmla="*/ 214745 h 214745"/>
              <a:gd name="connsiteX3" fmla="*/ 471055 w 471055"/>
              <a:gd name="connsiteY3" fmla="*/ 214745 h 214745"/>
              <a:gd name="connsiteX4" fmla="*/ 471055 w 471055"/>
              <a:gd name="connsiteY4" fmla="*/ 214745 h 214745"/>
              <a:gd name="connsiteX5" fmla="*/ 471055 w 471055"/>
              <a:gd name="connsiteY5" fmla="*/ 214745 h 214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1055" h="214745">
                <a:moveTo>
                  <a:pt x="0" y="0"/>
                </a:moveTo>
                <a:cubicBezTo>
                  <a:pt x="61191" y="47913"/>
                  <a:pt x="122382" y="95827"/>
                  <a:pt x="200891" y="131618"/>
                </a:cubicBezTo>
                <a:cubicBezTo>
                  <a:pt x="279400" y="167409"/>
                  <a:pt x="471055" y="214745"/>
                  <a:pt x="471055" y="214745"/>
                </a:cubicBezTo>
                <a:lnTo>
                  <a:pt x="471055" y="214745"/>
                </a:lnTo>
                <a:lnTo>
                  <a:pt x="471055" y="214745"/>
                </a:lnTo>
                <a:lnTo>
                  <a:pt x="471055" y="214745"/>
                </a:lnTo>
              </a:path>
            </a:pathLst>
          </a:custGeom>
          <a:noFill/>
          <a:ln w="127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6F7ECCC-1BAF-2146-A5D5-8B0E3833765A}"/>
              </a:ext>
            </a:extLst>
          </p:cNvPr>
          <p:cNvSpPr/>
          <p:nvPr/>
        </p:nvSpPr>
        <p:spPr>
          <a:xfrm>
            <a:off x="4523509" y="1863436"/>
            <a:ext cx="2660073" cy="692728"/>
          </a:xfrm>
          <a:custGeom>
            <a:avLst/>
            <a:gdLst>
              <a:gd name="connsiteX0" fmla="*/ 0 w 2660073"/>
              <a:gd name="connsiteY0" fmla="*/ 0 h 692728"/>
              <a:gd name="connsiteX1" fmla="*/ 173182 w 2660073"/>
              <a:gd name="connsiteY1" fmla="*/ 187037 h 692728"/>
              <a:gd name="connsiteX2" fmla="*/ 727364 w 2660073"/>
              <a:gd name="connsiteY2" fmla="*/ 457200 h 692728"/>
              <a:gd name="connsiteX3" fmla="*/ 1205346 w 2660073"/>
              <a:gd name="connsiteY3" fmla="*/ 561109 h 692728"/>
              <a:gd name="connsiteX4" fmla="*/ 1863436 w 2660073"/>
              <a:gd name="connsiteY4" fmla="*/ 644237 h 692728"/>
              <a:gd name="connsiteX5" fmla="*/ 2660073 w 2660073"/>
              <a:gd name="connsiteY5" fmla="*/ 692728 h 692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60073" h="692728">
                <a:moveTo>
                  <a:pt x="0" y="0"/>
                </a:moveTo>
                <a:cubicBezTo>
                  <a:pt x="25977" y="55418"/>
                  <a:pt x="51955" y="110837"/>
                  <a:pt x="173182" y="187037"/>
                </a:cubicBezTo>
                <a:cubicBezTo>
                  <a:pt x="294409" y="263237"/>
                  <a:pt x="555337" y="394855"/>
                  <a:pt x="727364" y="457200"/>
                </a:cubicBezTo>
                <a:cubicBezTo>
                  <a:pt x="899391" y="519545"/>
                  <a:pt x="1016001" y="529936"/>
                  <a:pt x="1205346" y="561109"/>
                </a:cubicBezTo>
                <a:cubicBezTo>
                  <a:pt x="1394691" y="592282"/>
                  <a:pt x="1620982" y="622301"/>
                  <a:pt x="1863436" y="644237"/>
                </a:cubicBezTo>
                <a:cubicBezTo>
                  <a:pt x="2105891" y="666174"/>
                  <a:pt x="2382982" y="679451"/>
                  <a:pt x="2660073" y="692728"/>
                </a:cubicBezTo>
              </a:path>
            </a:pathLst>
          </a:custGeom>
          <a:noFill/>
          <a:ln w="127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F6422B0D-3159-4642-9D21-D787E4C4CC67}"/>
              </a:ext>
            </a:extLst>
          </p:cNvPr>
          <p:cNvSpPr/>
          <p:nvPr/>
        </p:nvSpPr>
        <p:spPr>
          <a:xfrm>
            <a:off x="4281054" y="2787678"/>
            <a:ext cx="914400" cy="235527"/>
          </a:xfrm>
          <a:custGeom>
            <a:avLst/>
            <a:gdLst>
              <a:gd name="connsiteX0" fmla="*/ 0 w 914400"/>
              <a:gd name="connsiteY0" fmla="*/ 0 h 235527"/>
              <a:gd name="connsiteX1" fmla="*/ 214746 w 914400"/>
              <a:gd name="connsiteY1" fmla="*/ 117763 h 235527"/>
              <a:gd name="connsiteX2" fmla="*/ 602673 w 914400"/>
              <a:gd name="connsiteY2" fmla="*/ 193963 h 235527"/>
              <a:gd name="connsiteX3" fmla="*/ 914400 w 914400"/>
              <a:gd name="connsiteY3" fmla="*/ 235527 h 23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235527">
                <a:moveTo>
                  <a:pt x="0" y="0"/>
                </a:moveTo>
                <a:cubicBezTo>
                  <a:pt x="57150" y="42718"/>
                  <a:pt x="114301" y="85436"/>
                  <a:pt x="214746" y="117763"/>
                </a:cubicBezTo>
                <a:cubicBezTo>
                  <a:pt x="315191" y="150090"/>
                  <a:pt x="486064" y="174336"/>
                  <a:pt x="602673" y="193963"/>
                </a:cubicBezTo>
                <a:cubicBezTo>
                  <a:pt x="719282" y="213590"/>
                  <a:pt x="816841" y="224558"/>
                  <a:pt x="914400" y="235527"/>
                </a:cubicBezTo>
              </a:path>
            </a:pathLst>
          </a:custGeom>
          <a:noFill/>
          <a:ln w="12700">
            <a:solidFill>
              <a:srgbClr val="8DA0C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374A5FA4-EA68-724F-9B63-3E97371B97E4}"/>
              </a:ext>
            </a:extLst>
          </p:cNvPr>
          <p:cNvSpPr/>
          <p:nvPr/>
        </p:nvSpPr>
        <p:spPr>
          <a:xfrm>
            <a:off x="5195455" y="2667000"/>
            <a:ext cx="1323109" cy="443345"/>
          </a:xfrm>
          <a:custGeom>
            <a:avLst/>
            <a:gdLst>
              <a:gd name="connsiteX0" fmla="*/ 0 w 1323109"/>
              <a:gd name="connsiteY0" fmla="*/ 0 h 443345"/>
              <a:gd name="connsiteX1" fmla="*/ 207818 w 1323109"/>
              <a:gd name="connsiteY1" fmla="*/ 180109 h 443345"/>
              <a:gd name="connsiteX2" fmla="*/ 838200 w 1323109"/>
              <a:gd name="connsiteY2" fmla="*/ 381000 h 443345"/>
              <a:gd name="connsiteX3" fmla="*/ 1323109 w 1323109"/>
              <a:gd name="connsiteY3" fmla="*/ 443345 h 443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109" h="443345">
                <a:moveTo>
                  <a:pt x="0" y="0"/>
                </a:moveTo>
                <a:cubicBezTo>
                  <a:pt x="34059" y="58304"/>
                  <a:pt x="68118" y="116609"/>
                  <a:pt x="207818" y="180109"/>
                </a:cubicBezTo>
                <a:cubicBezTo>
                  <a:pt x="347518" y="243609"/>
                  <a:pt x="652318" y="337127"/>
                  <a:pt x="838200" y="381000"/>
                </a:cubicBezTo>
                <a:cubicBezTo>
                  <a:pt x="1024082" y="424873"/>
                  <a:pt x="1173595" y="434109"/>
                  <a:pt x="1323109" y="443345"/>
                </a:cubicBezTo>
              </a:path>
            </a:pathLst>
          </a:custGeom>
          <a:noFill/>
          <a:ln w="12700">
            <a:solidFill>
              <a:srgbClr val="8DA0C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996402B-B984-8E4C-9236-AA487341A57C}"/>
              </a:ext>
            </a:extLst>
          </p:cNvPr>
          <p:cNvSpPr/>
          <p:nvPr/>
        </p:nvSpPr>
        <p:spPr>
          <a:xfrm>
            <a:off x="6518564" y="2736273"/>
            <a:ext cx="1981200" cy="391391"/>
          </a:xfrm>
          <a:custGeom>
            <a:avLst/>
            <a:gdLst>
              <a:gd name="connsiteX0" fmla="*/ 0 w 1981200"/>
              <a:gd name="connsiteY0" fmla="*/ 0 h 391391"/>
              <a:gd name="connsiteX1" fmla="*/ 297872 w 1981200"/>
              <a:gd name="connsiteY1" fmla="*/ 187036 h 391391"/>
              <a:gd name="connsiteX2" fmla="*/ 651163 w 1981200"/>
              <a:gd name="connsiteY2" fmla="*/ 304800 h 391391"/>
              <a:gd name="connsiteX3" fmla="*/ 1388918 w 1981200"/>
              <a:gd name="connsiteY3" fmla="*/ 370609 h 391391"/>
              <a:gd name="connsiteX4" fmla="*/ 1981200 w 1981200"/>
              <a:gd name="connsiteY4" fmla="*/ 391391 h 391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1200" h="391391">
                <a:moveTo>
                  <a:pt x="0" y="0"/>
                </a:moveTo>
                <a:cubicBezTo>
                  <a:pt x="94672" y="68118"/>
                  <a:pt x="189345" y="136236"/>
                  <a:pt x="297872" y="187036"/>
                </a:cubicBezTo>
                <a:cubicBezTo>
                  <a:pt x="406399" y="237836"/>
                  <a:pt x="469322" y="274205"/>
                  <a:pt x="651163" y="304800"/>
                </a:cubicBezTo>
                <a:cubicBezTo>
                  <a:pt x="833004" y="335395"/>
                  <a:pt x="1167245" y="356177"/>
                  <a:pt x="1388918" y="370609"/>
                </a:cubicBezTo>
                <a:cubicBezTo>
                  <a:pt x="1610591" y="385041"/>
                  <a:pt x="1795895" y="388216"/>
                  <a:pt x="1981200" y="391391"/>
                </a:cubicBezTo>
              </a:path>
            </a:pathLst>
          </a:custGeom>
          <a:noFill/>
          <a:ln w="12700">
            <a:solidFill>
              <a:srgbClr val="8DA0C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930D75A0-4776-6841-B6D0-286B83378B73}"/>
              </a:ext>
            </a:extLst>
          </p:cNvPr>
          <p:cNvSpPr/>
          <p:nvPr/>
        </p:nvSpPr>
        <p:spPr>
          <a:xfrm>
            <a:off x="6109855" y="3377045"/>
            <a:ext cx="1257300" cy="307868"/>
          </a:xfrm>
          <a:custGeom>
            <a:avLst/>
            <a:gdLst>
              <a:gd name="connsiteX0" fmla="*/ 0 w 1257300"/>
              <a:gd name="connsiteY0" fmla="*/ 0 h 307868"/>
              <a:gd name="connsiteX1" fmla="*/ 301336 w 1257300"/>
              <a:gd name="connsiteY1" fmla="*/ 155864 h 307868"/>
              <a:gd name="connsiteX2" fmla="*/ 904009 w 1257300"/>
              <a:gd name="connsiteY2" fmla="*/ 290946 h 307868"/>
              <a:gd name="connsiteX3" fmla="*/ 1257300 w 1257300"/>
              <a:gd name="connsiteY3" fmla="*/ 301337 h 30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7300" h="307868">
                <a:moveTo>
                  <a:pt x="0" y="0"/>
                </a:moveTo>
                <a:cubicBezTo>
                  <a:pt x="75334" y="53686"/>
                  <a:pt x="150668" y="107373"/>
                  <a:pt x="301336" y="155864"/>
                </a:cubicBezTo>
                <a:cubicBezTo>
                  <a:pt x="452004" y="204355"/>
                  <a:pt x="744682" y="266701"/>
                  <a:pt x="904009" y="290946"/>
                </a:cubicBezTo>
                <a:cubicBezTo>
                  <a:pt x="1063336" y="315192"/>
                  <a:pt x="1160318" y="308264"/>
                  <a:pt x="1257300" y="301337"/>
                </a:cubicBezTo>
              </a:path>
            </a:pathLst>
          </a:custGeom>
          <a:noFill/>
          <a:ln w="12700">
            <a:solidFill>
              <a:srgbClr val="FD8D6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2337B777-11CC-094D-BA76-710041ABB8E7}"/>
              </a:ext>
            </a:extLst>
          </p:cNvPr>
          <p:cNvSpPr/>
          <p:nvPr/>
        </p:nvSpPr>
        <p:spPr>
          <a:xfrm>
            <a:off x="7377545" y="3377045"/>
            <a:ext cx="135082" cy="51955"/>
          </a:xfrm>
          <a:custGeom>
            <a:avLst/>
            <a:gdLst>
              <a:gd name="connsiteX0" fmla="*/ 0 w 135082"/>
              <a:gd name="connsiteY0" fmla="*/ 0 h 51955"/>
              <a:gd name="connsiteX1" fmla="*/ 62346 w 135082"/>
              <a:gd name="connsiteY1" fmla="*/ 41564 h 51955"/>
              <a:gd name="connsiteX2" fmla="*/ 135082 w 135082"/>
              <a:gd name="connsiteY2" fmla="*/ 51955 h 51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082" h="51955">
                <a:moveTo>
                  <a:pt x="0" y="0"/>
                </a:moveTo>
                <a:cubicBezTo>
                  <a:pt x="19916" y="16452"/>
                  <a:pt x="39832" y="32905"/>
                  <a:pt x="62346" y="41564"/>
                </a:cubicBezTo>
                <a:cubicBezTo>
                  <a:pt x="84860" y="50223"/>
                  <a:pt x="109971" y="51089"/>
                  <a:pt x="135082" y="51955"/>
                </a:cubicBezTo>
              </a:path>
            </a:pathLst>
          </a:custGeom>
          <a:noFill/>
          <a:ln w="12700">
            <a:solidFill>
              <a:srgbClr val="FD8D6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AAB2BDE2-E908-AA4C-908B-D39C650568AF}"/>
              </a:ext>
            </a:extLst>
          </p:cNvPr>
          <p:cNvSpPr/>
          <p:nvPr/>
        </p:nvSpPr>
        <p:spPr>
          <a:xfrm>
            <a:off x="7512627" y="3044535"/>
            <a:ext cx="1746243" cy="640371"/>
          </a:xfrm>
          <a:custGeom>
            <a:avLst/>
            <a:gdLst>
              <a:gd name="connsiteX0" fmla="*/ 0 w 789709"/>
              <a:gd name="connsiteY0" fmla="*/ 0 h 477982"/>
              <a:gd name="connsiteX1" fmla="*/ 228600 w 789709"/>
              <a:gd name="connsiteY1" fmla="*/ 301337 h 477982"/>
              <a:gd name="connsiteX2" fmla="*/ 789709 w 789709"/>
              <a:gd name="connsiteY2" fmla="*/ 477982 h 47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9709" h="477982">
                <a:moveTo>
                  <a:pt x="0" y="0"/>
                </a:moveTo>
                <a:cubicBezTo>
                  <a:pt x="48491" y="110836"/>
                  <a:pt x="96982" y="221673"/>
                  <a:pt x="228600" y="301337"/>
                </a:cubicBezTo>
                <a:cubicBezTo>
                  <a:pt x="360218" y="381001"/>
                  <a:pt x="585354" y="436418"/>
                  <a:pt x="789709" y="477982"/>
                </a:cubicBezTo>
              </a:path>
            </a:pathLst>
          </a:custGeom>
          <a:noFill/>
          <a:ln w="12700">
            <a:solidFill>
              <a:srgbClr val="FD8D6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21458A3-F48B-5148-B08A-596442AE67E9}"/>
              </a:ext>
            </a:extLst>
          </p:cNvPr>
          <p:cNvGrpSpPr/>
          <p:nvPr/>
        </p:nvGrpSpPr>
        <p:grpSpPr>
          <a:xfrm>
            <a:off x="6923124" y="4088241"/>
            <a:ext cx="829060" cy="941608"/>
            <a:chOff x="4098582" y="4088125"/>
            <a:chExt cx="829060" cy="941608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B1AC881-7E46-4F43-969F-F1D255DBE64A}"/>
                </a:ext>
              </a:extLst>
            </p:cNvPr>
            <p:cNvSpPr/>
            <p:nvPr/>
          </p:nvSpPr>
          <p:spPr>
            <a:xfrm>
              <a:off x="4711618" y="4180766"/>
              <a:ext cx="216024" cy="21602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388FF36-3D0C-C94E-A1EB-1DC9DB85C58A}"/>
                </a:ext>
              </a:extLst>
            </p:cNvPr>
            <p:cNvSpPr/>
            <p:nvPr/>
          </p:nvSpPr>
          <p:spPr>
            <a:xfrm>
              <a:off x="4711618" y="4620964"/>
              <a:ext cx="216024" cy="216024"/>
            </a:xfrm>
            <a:prstGeom prst="ellipse">
              <a:avLst/>
            </a:prstGeom>
            <a:solidFill>
              <a:srgbClr val="FD8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53DB98F-3515-874E-B553-F277B5E33647}"/>
                </a:ext>
              </a:extLst>
            </p:cNvPr>
            <p:cNvSpPr/>
            <p:nvPr/>
          </p:nvSpPr>
          <p:spPr>
            <a:xfrm>
              <a:off x="4098582" y="4396790"/>
              <a:ext cx="216024" cy="216024"/>
            </a:xfrm>
            <a:prstGeom prst="ellipse">
              <a:avLst/>
            </a:prstGeom>
            <a:solidFill>
              <a:srgbClr val="8DA0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ADC6CAA-92FB-7843-ADD8-C5BD2E821B6D}"/>
                </a:ext>
              </a:extLst>
            </p:cNvPr>
            <p:cNvCxnSpPr>
              <a:cxnSpLocks/>
              <a:stCxn id="57" idx="2"/>
              <a:endCxn id="59" idx="6"/>
            </p:cNvCxnSpPr>
            <p:nvPr/>
          </p:nvCxnSpPr>
          <p:spPr>
            <a:xfrm flipH="1">
              <a:off x="4314606" y="4288778"/>
              <a:ext cx="397012" cy="216024"/>
            </a:xfrm>
            <a:prstGeom prst="line">
              <a:avLst/>
            </a:prstGeom>
            <a:ln>
              <a:gradFill>
                <a:gsLst>
                  <a:gs pos="0">
                    <a:srgbClr val="66C3A4"/>
                  </a:gs>
                  <a:gs pos="100000">
                    <a:srgbClr val="8DA0CC"/>
                  </a:gs>
                </a:gsLst>
                <a:lin ang="5400000" scaled="1"/>
              </a:gra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EA2CB3F-17BE-EF4A-ABB4-9E3668133EAC}"/>
                </a:ext>
              </a:extLst>
            </p:cNvPr>
            <p:cNvCxnSpPr>
              <a:cxnSpLocks/>
              <a:stCxn id="58" idx="2"/>
              <a:endCxn id="59" idx="6"/>
            </p:cNvCxnSpPr>
            <p:nvPr/>
          </p:nvCxnSpPr>
          <p:spPr>
            <a:xfrm flipH="1" flipV="1">
              <a:off x="4314606" y="4504802"/>
              <a:ext cx="397012" cy="224174"/>
            </a:xfrm>
            <a:prstGeom prst="line">
              <a:avLst/>
            </a:prstGeom>
            <a:ln>
              <a:gradFill>
                <a:gsLst>
                  <a:gs pos="0">
                    <a:srgbClr val="FD8D62"/>
                  </a:gs>
                  <a:gs pos="100000">
                    <a:srgbClr val="8DA0CC"/>
                  </a:gs>
                </a:gsLst>
                <a:lin ang="5400000" scaled="1"/>
              </a:gra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97ABA4B-D57E-EA49-A351-F36F269AEC92}"/>
                </a:ext>
              </a:extLst>
            </p:cNvPr>
            <p:cNvSpPr txBox="1"/>
            <p:nvPr/>
          </p:nvSpPr>
          <p:spPr>
            <a:xfrm rot="19855352">
              <a:off x="4191203" y="4088125"/>
              <a:ext cx="6546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weaken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58F04C4-C675-CA4B-8F64-1D11E8FB0DA1}"/>
                </a:ext>
              </a:extLst>
            </p:cNvPr>
            <p:cNvSpPr txBox="1"/>
            <p:nvPr/>
          </p:nvSpPr>
          <p:spPr>
            <a:xfrm rot="1764209">
              <a:off x="4146093" y="4568068"/>
              <a:ext cx="6546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weaken</a:t>
              </a:r>
            </a:p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a lot 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3083CAB-8B10-7D44-92E6-5D4CE7389EA5}"/>
              </a:ext>
            </a:extLst>
          </p:cNvPr>
          <p:cNvGrpSpPr/>
          <p:nvPr/>
        </p:nvGrpSpPr>
        <p:grpSpPr>
          <a:xfrm>
            <a:off x="5511769" y="4098624"/>
            <a:ext cx="872263" cy="1044911"/>
            <a:chOff x="2495600" y="4103872"/>
            <a:chExt cx="872263" cy="1044911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78E25E1-268B-BD4A-903D-744BFC6812A8}"/>
                </a:ext>
              </a:extLst>
            </p:cNvPr>
            <p:cNvSpPr/>
            <p:nvPr/>
          </p:nvSpPr>
          <p:spPr>
            <a:xfrm>
              <a:off x="2495600" y="4221088"/>
              <a:ext cx="216024" cy="21602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145AD2C-71FB-AC44-B4CF-9D3B59E05E9B}"/>
                </a:ext>
              </a:extLst>
            </p:cNvPr>
            <p:cNvSpPr/>
            <p:nvPr/>
          </p:nvSpPr>
          <p:spPr>
            <a:xfrm>
              <a:off x="2495600" y="4661286"/>
              <a:ext cx="216024" cy="216024"/>
            </a:xfrm>
            <a:prstGeom prst="ellipse">
              <a:avLst/>
            </a:prstGeom>
            <a:solidFill>
              <a:srgbClr val="FD8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C15DD937-EB61-4743-B3D9-33C285D27BF2}"/>
                </a:ext>
              </a:extLst>
            </p:cNvPr>
            <p:cNvSpPr/>
            <p:nvPr/>
          </p:nvSpPr>
          <p:spPr>
            <a:xfrm>
              <a:off x="3087894" y="4437112"/>
              <a:ext cx="216024" cy="216024"/>
            </a:xfrm>
            <a:prstGeom prst="ellipse">
              <a:avLst/>
            </a:prstGeom>
            <a:solidFill>
              <a:srgbClr val="8DA0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F35F171-0BA6-9942-A884-09A72F57A902}"/>
                </a:ext>
              </a:extLst>
            </p:cNvPr>
            <p:cNvCxnSpPr>
              <a:cxnSpLocks/>
              <a:stCxn id="48" idx="6"/>
              <a:endCxn id="50" idx="2"/>
            </p:cNvCxnSpPr>
            <p:nvPr/>
          </p:nvCxnSpPr>
          <p:spPr>
            <a:xfrm>
              <a:off x="2711624" y="4329100"/>
              <a:ext cx="376270" cy="216024"/>
            </a:xfrm>
            <a:prstGeom prst="line">
              <a:avLst/>
            </a:prstGeom>
            <a:ln>
              <a:gradFill>
                <a:gsLst>
                  <a:gs pos="0">
                    <a:srgbClr val="66C3A4"/>
                  </a:gs>
                  <a:gs pos="100000">
                    <a:srgbClr val="8DA0CC"/>
                  </a:gs>
                </a:gsLst>
                <a:lin ang="5400000" scaled="1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A303E08-11CC-044B-B260-54652DD872EF}"/>
                </a:ext>
              </a:extLst>
            </p:cNvPr>
            <p:cNvCxnSpPr>
              <a:cxnSpLocks/>
              <a:stCxn id="49" idx="6"/>
              <a:endCxn id="50" idx="2"/>
            </p:cNvCxnSpPr>
            <p:nvPr/>
          </p:nvCxnSpPr>
          <p:spPr>
            <a:xfrm flipV="1">
              <a:off x="2711624" y="4545124"/>
              <a:ext cx="376270" cy="224174"/>
            </a:xfrm>
            <a:prstGeom prst="line">
              <a:avLst/>
            </a:prstGeom>
            <a:ln>
              <a:gradFill>
                <a:gsLst>
                  <a:gs pos="0">
                    <a:srgbClr val="FD8D62"/>
                  </a:gs>
                  <a:gs pos="100000">
                    <a:srgbClr val="8DA0CC"/>
                  </a:gs>
                </a:gsLst>
                <a:lin ang="5400000" scaled="1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DAB8EF1-13D5-4F4D-B471-01EA918F7C4B}"/>
                </a:ext>
              </a:extLst>
            </p:cNvPr>
            <p:cNvSpPr txBox="1"/>
            <p:nvPr/>
          </p:nvSpPr>
          <p:spPr>
            <a:xfrm rot="1726184">
              <a:off x="2512177" y="4103872"/>
              <a:ext cx="8114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strengthen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1EB881E-EC05-4A46-A258-F0291E3EA98D}"/>
                </a:ext>
              </a:extLst>
            </p:cNvPr>
            <p:cNvSpPr txBox="1"/>
            <p:nvPr/>
          </p:nvSpPr>
          <p:spPr>
            <a:xfrm rot="19709629">
              <a:off x="2556422" y="4687118"/>
              <a:ext cx="8114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strengthen</a:t>
              </a:r>
            </a:p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a lot </a:t>
              </a:r>
            </a:p>
          </p:txBody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E8D02A92-23A4-974F-A705-548268374CFE}"/>
              </a:ext>
            </a:extLst>
          </p:cNvPr>
          <p:cNvSpPr/>
          <p:nvPr/>
        </p:nvSpPr>
        <p:spPr>
          <a:xfrm>
            <a:off x="6444854" y="1628800"/>
            <a:ext cx="134366" cy="278708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E946C3F-E452-F44D-9C6D-9729B9563467}"/>
              </a:ext>
            </a:extLst>
          </p:cNvPr>
          <p:cNvCxnSpPr/>
          <p:nvPr/>
        </p:nvCxnSpPr>
        <p:spPr>
          <a:xfrm>
            <a:off x="4511824" y="2276872"/>
            <a:ext cx="60558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03ED2CB9-A782-264F-B6FB-9220688B7E06}"/>
              </a:ext>
            </a:extLst>
          </p:cNvPr>
          <p:cNvSpPr txBox="1"/>
          <p:nvPr/>
        </p:nvSpPr>
        <p:spPr>
          <a:xfrm>
            <a:off x="4566885" y="2229023"/>
            <a:ext cx="508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20ms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5C470A16-AC6E-E64E-BF43-8C00711F0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69" y="4323852"/>
            <a:ext cx="2880321" cy="245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697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3DC33-4CB1-9449-A95D-69D0C6E34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680" y="586627"/>
            <a:ext cx="12210015" cy="686019"/>
          </a:xfrm>
        </p:spPr>
        <p:txBody>
          <a:bodyPr/>
          <a:lstStyle/>
          <a:p>
            <a:r>
              <a:rPr lang="en-GB" dirty="0"/>
              <a:t>Results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B53051-553E-0C46-9489-1769B759A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0327" y="1128129"/>
            <a:ext cx="5469223" cy="5469223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3044D36C-9880-D445-B4A3-E747FCFCA6CC}"/>
              </a:ext>
            </a:extLst>
          </p:cNvPr>
          <p:cNvGrpSpPr/>
          <p:nvPr/>
        </p:nvGrpSpPr>
        <p:grpSpPr>
          <a:xfrm>
            <a:off x="626777" y="1128129"/>
            <a:ext cx="5469223" cy="5469223"/>
            <a:chOff x="623392" y="1128129"/>
            <a:chExt cx="5469223" cy="546922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E6298EF-3CCF-EC43-B2EB-9EF980A70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3392" y="1128129"/>
              <a:ext cx="5469223" cy="5469223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0182FEF-4751-D24C-9118-FD305ECE513D}"/>
                </a:ext>
              </a:extLst>
            </p:cNvPr>
            <p:cNvSpPr txBox="1"/>
            <p:nvPr/>
          </p:nvSpPr>
          <p:spPr>
            <a:xfrm>
              <a:off x="2049824" y="1366796"/>
              <a:ext cx="1681614" cy="46166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TD learning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A4F5C12-AB6A-A247-AE3E-205E9CF9700D}"/>
              </a:ext>
            </a:extLst>
          </p:cNvPr>
          <p:cNvSpPr txBox="1"/>
          <p:nvPr/>
        </p:nvSpPr>
        <p:spPr>
          <a:xfrm>
            <a:off x="8379301" y="1366796"/>
            <a:ext cx="813043" cy="461665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STDP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F162868-4D8E-6A45-B22C-5D3E8B2C5B43}"/>
              </a:ext>
            </a:extLst>
          </p:cNvPr>
          <p:cNvGrpSpPr/>
          <p:nvPr/>
        </p:nvGrpSpPr>
        <p:grpSpPr>
          <a:xfrm>
            <a:off x="-5713309" y="1169745"/>
            <a:ext cx="17757147" cy="2124093"/>
            <a:chOff x="-5713309" y="1169745"/>
            <a:chExt cx="17757147" cy="212409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7B91B0D-5818-B74A-803F-AF38B2F777CD}"/>
                </a:ext>
              </a:extLst>
            </p:cNvPr>
            <p:cNvGrpSpPr/>
            <p:nvPr/>
          </p:nvGrpSpPr>
          <p:grpSpPr>
            <a:xfrm>
              <a:off x="-5713309" y="1169745"/>
              <a:ext cx="17757147" cy="2124093"/>
              <a:chOff x="-5713309" y="1169745"/>
              <a:chExt cx="17757147" cy="2124093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5EAEE730-B9EB-D041-9DCA-E45B8A6E728A}"/>
                  </a:ext>
                </a:extLst>
              </p:cNvPr>
              <p:cNvGrpSpPr/>
              <p:nvPr/>
            </p:nvGrpSpPr>
            <p:grpSpPr>
              <a:xfrm>
                <a:off x="-5713309" y="1412776"/>
                <a:ext cx="17757147" cy="1881062"/>
                <a:chOff x="-5713309" y="2848509"/>
                <a:chExt cx="17757147" cy="1881062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6B444AA7-CDE7-2044-947A-9E4F68FB77D4}"/>
                    </a:ext>
                  </a:extLst>
                </p:cNvPr>
                <p:cNvGrpSpPr/>
                <p:nvPr/>
              </p:nvGrpSpPr>
              <p:grpSpPr>
                <a:xfrm>
                  <a:off x="-5713309" y="2848509"/>
                  <a:ext cx="17757147" cy="1881062"/>
                  <a:chOff x="-5713309" y="2848509"/>
                  <a:chExt cx="17757147" cy="1881062"/>
                </a:xfrm>
              </p:grpSpPr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8DF6FE24-7C54-634D-AD7F-4E3FD71F3C6F}"/>
                      </a:ext>
                    </a:extLst>
                  </p:cNvPr>
                  <p:cNvGrpSpPr/>
                  <p:nvPr/>
                </p:nvGrpSpPr>
                <p:grpSpPr>
                  <a:xfrm>
                    <a:off x="-5713309" y="2848509"/>
                    <a:ext cx="17757147" cy="1881062"/>
                    <a:chOff x="-5713309" y="2848509"/>
                    <a:chExt cx="17757147" cy="1881062"/>
                  </a:xfrm>
                </p:grpSpPr>
                <p:grpSp>
                  <p:nvGrpSpPr>
                    <p:cNvPr id="15" name="Group 14">
                      <a:extLst>
                        <a:ext uri="{FF2B5EF4-FFF2-40B4-BE49-F238E27FC236}">
                          <a16:creationId xmlns:a16="http://schemas.microsoft.com/office/drawing/2014/main" id="{9ABEF8F8-BADC-454B-94FD-77551C6F800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5713309" y="3068960"/>
                      <a:ext cx="17757147" cy="1440160"/>
                      <a:chOff x="-2688974" y="2609850"/>
                      <a:chExt cx="10987962" cy="891158"/>
                    </a:xfrm>
                  </p:grpSpPr>
                  <p:pic>
                    <p:nvPicPr>
                      <p:cNvPr id="12" name="Picture 11">
                        <a:extLst>
                          <a:ext uri="{FF2B5EF4-FFF2-40B4-BE49-F238E27FC236}">
                            <a16:creationId xmlns:a16="http://schemas.microsoft.com/office/drawing/2014/main" id="{7171DD28-DEF1-F74F-9C55-109920DC5E3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rcRect/>
                      <a:stretch/>
                    </p:blipFill>
                    <p:spPr>
                      <a:xfrm>
                        <a:off x="-2673806" y="2954908"/>
                        <a:ext cx="10972794" cy="546100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4" name="Picture 13">
                        <a:extLst>
                          <a:ext uri="{FF2B5EF4-FFF2-40B4-BE49-F238E27FC236}">
                            <a16:creationId xmlns:a16="http://schemas.microsoft.com/office/drawing/2014/main" id="{9E675C22-62BE-9345-B52A-6CF549E7F1D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5"/>
                      <a:srcRect/>
                      <a:stretch/>
                    </p:blipFill>
                    <p:spPr>
                      <a:xfrm>
                        <a:off x="-2688974" y="2609850"/>
                        <a:ext cx="10972794" cy="546100"/>
                      </a:xfrm>
                      <a:prstGeom prst="rect">
                        <a:avLst/>
                      </a:prstGeom>
                    </p:spPr>
                  </p:pic>
                </p:grp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DA9C206B-903D-7040-A367-F09AF96D97E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09338" y="2848509"/>
                      <a:ext cx="1677062" cy="369332"/>
                    </a:xfrm>
                    <a:prstGeom prst="rect">
                      <a:avLst/>
                    </a:prstGeom>
                    <a:solidFill>
                      <a:schemeClr val="tx1">
                        <a:alpha val="80000"/>
                      </a:schemeClr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pPr algn="l"/>
                      <a:r>
                        <a:rPr lang="en-GB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Before learning</a:t>
                      </a:r>
                    </a:p>
                  </p:txBody>
                </p: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7682BCB7-0402-584F-85BB-B09670EFA98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10131" y="4360239"/>
                      <a:ext cx="1474891" cy="369332"/>
                    </a:xfrm>
                    <a:prstGeom prst="rect">
                      <a:avLst/>
                    </a:prstGeom>
                    <a:solidFill>
                      <a:schemeClr val="tx1">
                        <a:alpha val="80000"/>
                      </a:schemeClr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pPr algn="l"/>
                      <a:r>
                        <a:rPr lang="en-GB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After learning</a:t>
                      </a:r>
                    </a:p>
                  </p:txBody>
                </p:sp>
              </p:grpSp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45D625B4-8E08-6B4C-8926-0B7BCE644C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583832" y="3510223"/>
                    <a:ext cx="360040" cy="0"/>
                  </a:xfrm>
                  <a:prstGeom prst="line">
                    <a:avLst/>
                  </a:prstGeom>
                  <a:ln w="2540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0A72A041-3D44-2245-8C1C-1DCEC45C72B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583832" y="3356993"/>
                    <a:ext cx="0" cy="792087"/>
                  </a:xfrm>
                  <a:prstGeom prst="line">
                    <a:avLst/>
                  </a:prstGeom>
                  <a:ln w="19050">
                    <a:solidFill>
                      <a:srgbClr val="FF0000"/>
                    </a:solidFill>
                    <a:prstDash val="sysDot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1217A90A-E86D-4D46-98C5-E2AD38754C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439816" y="3284984"/>
                  <a:ext cx="504058" cy="0"/>
                </a:xfrm>
                <a:prstGeom prst="line">
                  <a:avLst/>
                </a:prstGeom>
                <a:ln w="25400">
                  <a:solidFill>
                    <a:srgbClr val="8DA0CC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56CFB45B-C2E4-6340-8FDC-14BAD425ED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863752" y="4293096"/>
                  <a:ext cx="720080" cy="0"/>
                </a:xfrm>
                <a:prstGeom prst="line">
                  <a:avLst/>
                </a:prstGeom>
                <a:ln w="25400">
                  <a:solidFill>
                    <a:srgbClr val="8DA0CC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BD6EDD3-4B86-FE44-BAFC-26C4E185C1E6}"/>
                  </a:ext>
                </a:extLst>
              </p:cNvPr>
              <p:cNvSpPr txBox="1"/>
              <p:nvPr/>
            </p:nvSpPr>
            <p:spPr>
              <a:xfrm>
                <a:off x="155772" y="1169745"/>
                <a:ext cx="1303947" cy="369332"/>
              </a:xfrm>
              <a:prstGeom prst="rect">
                <a:avLst/>
              </a:prstGeom>
              <a:solidFill>
                <a:schemeClr val="tx1">
                  <a:alpha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dirty="0">
                    <a:solidFill>
                      <a:schemeClr val="bg1"/>
                    </a:solidFill>
                  </a:rPr>
                  <a:t>PLACE FIELD</a:t>
                </a:r>
              </a:p>
            </p:txBody>
          </p:sp>
        </p:grpSp>
        <p:pic>
          <p:nvPicPr>
            <p:cNvPr id="44" name="Graphic 43" descr="Tick with solid fill">
              <a:extLst>
                <a:ext uri="{FF2B5EF4-FFF2-40B4-BE49-F238E27FC236}">
                  <a16:creationId xmlns:a16="http://schemas.microsoft.com/office/drawing/2014/main" id="{A8E80C04-75CB-7240-8BA1-62898D614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638615" y="1250441"/>
              <a:ext cx="576065" cy="576065"/>
            </a:xfrm>
            <a:prstGeom prst="rect">
              <a:avLst/>
            </a:prstGeom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7290E34-CD14-A940-BCB2-C77CC892B4CE}"/>
              </a:ext>
            </a:extLst>
          </p:cNvPr>
          <p:cNvGrpSpPr/>
          <p:nvPr/>
        </p:nvGrpSpPr>
        <p:grpSpPr>
          <a:xfrm>
            <a:off x="-1104800" y="3812676"/>
            <a:ext cx="8141774" cy="2171270"/>
            <a:chOff x="-1104800" y="3812676"/>
            <a:chExt cx="8141774" cy="2171270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D6169727-E2BB-6941-8162-31F0C6A21A5D}"/>
                </a:ext>
              </a:extLst>
            </p:cNvPr>
            <p:cNvGrpSpPr/>
            <p:nvPr/>
          </p:nvGrpSpPr>
          <p:grpSpPr>
            <a:xfrm>
              <a:off x="-1104800" y="3995772"/>
              <a:ext cx="8141774" cy="1988174"/>
              <a:chOff x="-1104800" y="3995772"/>
              <a:chExt cx="8141774" cy="1988174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4876087-6555-734C-B106-0B5231508BC5}"/>
                  </a:ext>
                </a:extLst>
              </p:cNvPr>
              <p:cNvGrpSpPr/>
              <p:nvPr/>
            </p:nvGrpSpPr>
            <p:grpSpPr>
              <a:xfrm>
                <a:off x="-1104800" y="4365104"/>
                <a:ext cx="8141774" cy="1618842"/>
                <a:chOff x="652068" y="3938910"/>
                <a:chExt cx="5550355" cy="1103586"/>
              </a:xfrm>
            </p:grpSpPr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2ACB5B71-124D-EB48-B9C6-4C2D8878BE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r="49127" b="-17467"/>
                <a:stretch/>
              </p:blipFill>
              <p:spPr>
                <a:xfrm>
                  <a:off x="652068" y="3938910"/>
                  <a:ext cx="4651844" cy="537063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BCF06BB7-90E0-494D-9374-50D666A774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50873" b="-17467"/>
                <a:stretch/>
              </p:blipFill>
              <p:spPr>
                <a:xfrm>
                  <a:off x="1710267" y="4505434"/>
                  <a:ext cx="4492156" cy="537062"/>
                </a:xfrm>
                <a:prstGeom prst="rect">
                  <a:avLst/>
                </a:prstGeom>
              </p:spPr>
            </p:pic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E357C315-0DBA-984D-8ACE-C86F9A623F43}"/>
                  </a:ext>
                </a:extLst>
              </p:cNvPr>
              <p:cNvSpPr txBox="1"/>
              <p:nvPr/>
            </p:nvSpPr>
            <p:spPr>
              <a:xfrm>
                <a:off x="263352" y="3995772"/>
                <a:ext cx="1329210" cy="369332"/>
              </a:xfrm>
              <a:prstGeom prst="rect">
                <a:avLst/>
              </a:prstGeom>
              <a:solidFill>
                <a:schemeClr val="tx1">
                  <a:alpha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dirty="0">
                    <a:solidFill>
                      <a:schemeClr val="bg1"/>
                    </a:solidFill>
                  </a:rPr>
                  <a:t>GRID FIELDS</a:t>
                </a:r>
              </a:p>
            </p:txBody>
          </p:sp>
        </p:grpSp>
        <p:pic>
          <p:nvPicPr>
            <p:cNvPr id="46" name="Graphic 45" descr="Close with solid fill">
              <a:extLst>
                <a:ext uri="{FF2B5EF4-FFF2-40B4-BE49-F238E27FC236}">
                  <a16:creationId xmlns:a16="http://schemas.microsoft.com/office/drawing/2014/main" id="{18469854-A22C-4644-A842-8F5BFF735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685044" y="3812676"/>
              <a:ext cx="696444" cy="6964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568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81B52-84B0-BE4B-8E22-7188A012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back of the envelope calculations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10D292D-CBD1-304C-A764-6E14E51C32AB}"/>
              </a:ext>
            </a:extLst>
          </p:cNvPr>
          <p:cNvGrpSpPr/>
          <p:nvPr/>
        </p:nvGrpSpPr>
        <p:grpSpPr>
          <a:xfrm>
            <a:off x="335360" y="1124744"/>
            <a:ext cx="3657600" cy="3657600"/>
            <a:chOff x="4727848" y="1676400"/>
            <a:chExt cx="3657600" cy="36576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7F93658-9574-5140-9BC4-E1CB58B71D3B}"/>
                </a:ext>
              </a:extLst>
            </p:cNvPr>
            <p:cNvGrpSpPr/>
            <p:nvPr/>
          </p:nvGrpSpPr>
          <p:grpSpPr>
            <a:xfrm>
              <a:off x="4727848" y="1676400"/>
              <a:ext cx="3657600" cy="3657600"/>
              <a:chOff x="479376" y="1844824"/>
              <a:chExt cx="3657600" cy="36576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9B695B55-3627-0243-A2D7-DE773ED05619}"/>
                  </a:ext>
                </a:extLst>
              </p:cNvPr>
              <p:cNvGrpSpPr/>
              <p:nvPr/>
            </p:nvGrpSpPr>
            <p:grpSpPr>
              <a:xfrm>
                <a:off x="479376" y="1844824"/>
                <a:ext cx="3657600" cy="3657600"/>
                <a:chOff x="4276206" y="1600200"/>
                <a:chExt cx="3657600" cy="3657600"/>
              </a:xfrm>
            </p:grpSpPr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C742C14A-4CF1-3C43-B2AA-93816D6D9D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276206" y="1600200"/>
                  <a:ext cx="3657600" cy="3657600"/>
                </a:xfrm>
                <a:prstGeom prst="rect">
                  <a:avLst/>
                </a:prstGeom>
              </p:spPr>
            </p:pic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F0E6715D-6C22-D448-B655-869C3A7253AD}"/>
                    </a:ext>
                  </a:extLst>
                </p:cNvPr>
                <p:cNvSpPr/>
                <p:nvPr/>
              </p:nvSpPr>
              <p:spPr>
                <a:xfrm>
                  <a:off x="4889244" y="3249404"/>
                  <a:ext cx="1080000" cy="1080000"/>
                </a:xfrm>
                <a:prstGeom prst="ellipse">
                  <a:avLst/>
                </a:prstGeom>
                <a:solidFill>
                  <a:srgbClr val="66C3A4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878BCAA9-AFC7-064E-9AA7-80B861C43EB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93720" y="3263887"/>
                  <a:ext cx="1080000" cy="1080000"/>
                </a:xfrm>
                <a:prstGeom prst="ellipse">
                  <a:avLst/>
                </a:prstGeom>
                <a:solidFill>
                  <a:srgbClr val="FD8D62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6F1919E7-F5D2-4847-AAC4-19CA04EA74C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523491" y="3278369"/>
                  <a:ext cx="1080000" cy="1080000"/>
                </a:xfrm>
                <a:prstGeom prst="ellipse">
                  <a:avLst/>
                </a:prstGeom>
                <a:solidFill>
                  <a:srgbClr val="8DA0CC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CAF4AFEA-0028-EB41-AF15-16876C06657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757997" y="3278369"/>
                  <a:ext cx="1080000" cy="1080000"/>
                </a:xfrm>
                <a:prstGeom prst="ellipse">
                  <a:avLst/>
                </a:prstGeom>
                <a:solidFill>
                  <a:srgbClr val="E78AC3">
                    <a:alpha val="50000"/>
                  </a:srgbClr>
                </a:solidFill>
                <a:ln w="254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pic>
            <p:nvPicPr>
              <p:cNvPr id="8" name="Graphic 7">
                <a:extLst>
                  <a:ext uri="{FF2B5EF4-FFF2-40B4-BE49-F238E27FC236}">
                    <a16:creationId xmlns:a16="http://schemas.microsoft.com/office/drawing/2014/main" id="{D061C144-5758-D44F-BB08-DD4216F824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rot="285566">
                <a:off x="795274" y="3815041"/>
                <a:ext cx="399894" cy="399894"/>
              </a:xfrm>
              <a:prstGeom prst="rect">
                <a:avLst/>
              </a:prstGeom>
            </p:spPr>
          </p:pic>
          <p:pic>
            <p:nvPicPr>
              <p:cNvPr id="9" name="Graphic 8">
                <a:extLst>
                  <a:ext uri="{FF2B5EF4-FFF2-40B4-BE49-F238E27FC236}">
                    <a16:creationId xmlns:a16="http://schemas.microsoft.com/office/drawing/2014/main" id="{B63CEBD7-EB0C-E44A-A23B-62631CC4DB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rot="285566">
                <a:off x="2947036" y="3829701"/>
                <a:ext cx="399894" cy="399894"/>
              </a:xfrm>
              <a:prstGeom prst="rect">
                <a:avLst/>
              </a:prstGeom>
            </p:spPr>
          </p:pic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0AC2896-3AF8-3A49-A564-FB1E0FE94493}"/>
                </a:ext>
              </a:extLst>
            </p:cNvPr>
            <p:cNvCxnSpPr>
              <a:cxnSpLocks/>
            </p:cNvCxnSpPr>
            <p:nvPr/>
          </p:nvCxnSpPr>
          <p:spPr>
            <a:xfrm>
              <a:off x="5375920" y="3846565"/>
              <a:ext cx="1803687" cy="14659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141185B-E898-7941-867F-A9595584AC55}"/>
              </a:ext>
            </a:extLst>
          </p:cNvPr>
          <p:cNvSpPr txBox="1"/>
          <p:nvPr/>
        </p:nvSpPr>
        <p:spPr>
          <a:xfrm>
            <a:off x="3915723" y="1483355"/>
            <a:ext cx="6749284" cy="286232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Theta sweeps forward one place cell distance,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σ</a:t>
            </a:r>
            <a:r>
              <a:rPr lang="en-GB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PC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each cycle lasting T</a:t>
            </a:r>
            <a:r>
              <a:rPr lang="el-GR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θ</a:t>
            </a:r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STDP binding occurs for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</a:t>
            </a:r>
            <a:r>
              <a:rPr lang="en-GB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STDP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of this 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Distance into the future a cell can be bound: 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“Time” into the future a rat can forecast: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709D17C-9D9E-2A4F-9105-079C754919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4172" y="2779969"/>
            <a:ext cx="2649430" cy="57702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2196596-8525-2345-A856-4141B09577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3577" y="3895108"/>
            <a:ext cx="3198206" cy="6860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CC62763-F425-8A42-BA2D-4FEC11DEF160}"/>
              </a:ext>
            </a:extLst>
          </p:cNvPr>
          <p:cNvSpPr txBox="1"/>
          <p:nvPr/>
        </p:nvSpPr>
        <p:spPr>
          <a:xfrm>
            <a:off x="4151784" y="5108991"/>
            <a:ext cx="3528392" cy="1200329"/>
          </a:xfrm>
          <a:prstGeom prst="rect">
            <a:avLst/>
          </a:prstGeom>
          <a:solidFill>
            <a:schemeClr val="tx1">
              <a:alpha val="80000"/>
            </a:schemeClr>
          </a:solidFill>
          <a:ln w="25400">
            <a:solidFill>
              <a:srgbClr val="66C3A4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GB" sz="24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This should be: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24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Roughly constant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24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O(few seconds) at least 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81CED77-796C-0547-9101-16BF5C0E654C}"/>
              </a:ext>
            </a:extLst>
          </p:cNvPr>
          <p:cNvSpPr/>
          <p:nvPr/>
        </p:nvSpPr>
        <p:spPr>
          <a:xfrm>
            <a:off x="8199042" y="3789040"/>
            <a:ext cx="3657598" cy="928396"/>
          </a:xfrm>
          <a:prstGeom prst="roundRect">
            <a:avLst/>
          </a:prstGeom>
          <a:noFill/>
          <a:ln w="2540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9808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81B52-84B0-BE4B-8E22-7188A012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We’re probably a little bit out on timescale 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7B146-E8FF-DE4A-83A4-673F82C99799}"/>
              </a:ext>
            </a:extLst>
          </p:cNvPr>
          <p:cNvGrpSpPr/>
          <p:nvPr/>
        </p:nvGrpSpPr>
        <p:grpSpPr>
          <a:xfrm>
            <a:off x="266527" y="1272646"/>
            <a:ext cx="5541441" cy="5324706"/>
            <a:chOff x="-24680" y="1272646"/>
            <a:chExt cx="5541441" cy="5324706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905F7B97-5DC5-A241-9750-D9AA0593B7C1}"/>
                </a:ext>
              </a:extLst>
            </p:cNvPr>
            <p:cNvSpPr/>
            <p:nvPr/>
          </p:nvSpPr>
          <p:spPr>
            <a:xfrm>
              <a:off x="-24680" y="1272646"/>
              <a:ext cx="5541441" cy="5324706"/>
            </a:xfrm>
            <a:prstGeom prst="roundRect">
              <a:avLst/>
            </a:prstGeom>
            <a:solidFill>
              <a:schemeClr val="bg1">
                <a:lumMod val="20000"/>
                <a:lumOff val="80000"/>
                <a:alpha val="63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7472594-FF1A-EE44-B6C8-2723919951F7}"/>
                </a:ext>
              </a:extLst>
            </p:cNvPr>
            <p:cNvGrpSpPr/>
            <p:nvPr/>
          </p:nvGrpSpPr>
          <p:grpSpPr>
            <a:xfrm>
              <a:off x="188169" y="1988840"/>
              <a:ext cx="3657598" cy="928396"/>
              <a:chOff x="8051851" y="3789040"/>
              <a:chExt cx="3657598" cy="928396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82196596-8525-2345-A856-4141B09577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67875" y="3895108"/>
                <a:ext cx="3198206" cy="686020"/>
              </a:xfrm>
              <a:prstGeom prst="rect">
                <a:avLst/>
              </a:prstGeom>
            </p:spPr>
          </p:pic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481CED77-796C-0547-9101-16BF5C0E654C}"/>
                  </a:ext>
                </a:extLst>
              </p:cNvPr>
              <p:cNvSpPr/>
              <p:nvPr/>
            </p:nvSpPr>
            <p:spPr>
              <a:xfrm>
                <a:off x="8051851" y="3789040"/>
                <a:ext cx="3657598" cy="928396"/>
              </a:xfrm>
              <a:prstGeom prst="roundRect">
                <a:avLst/>
              </a:prstGeom>
              <a:noFill/>
              <a:ln w="25400">
                <a:solidFill>
                  <a:srgbClr val="66C3A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88D22B7-0410-E542-8CA4-BC69C510A5F4}"/>
                </a:ext>
              </a:extLst>
            </p:cNvPr>
            <p:cNvSpPr txBox="1"/>
            <p:nvPr/>
          </p:nvSpPr>
          <p:spPr>
            <a:xfrm>
              <a:off x="1557244" y="3059668"/>
              <a:ext cx="551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FD8D62"/>
                  </a:solidFill>
                </a:rPr>
                <a:t>8Hz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6E05C62-0F9B-D14B-ACC5-03453480893F}"/>
                </a:ext>
              </a:extLst>
            </p:cNvPr>
            <p:cNvSpPr txBox="1"/>
            <p:nvPr/>
          </p:nvSpPr>
          <p:spPr>
            <a:xfrm>
              <a:off x="1539064" y="1487876"/>
              <a:ext cx="668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FD8D62"/>
                  </a:solidFill>
                </a:rPr>
                <a:t>20ms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20C9DB9-DC03-7441-80ED-2491BF3525D0}"/>
                </a:ext>
              </a:extLst>
            </p:cNvPr>
            <p:cNvSpPr txBox="1"/>
            <p:nvPr/>
          </p:nvSpPr>
          <p:spPr>
            <a:xfrm>
              <a:off x="3373714" y="1404278"/>
              <a:ext cx="4651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FD8D62"/>
                  </a:solidFill>
                </a:rPr>
                <a:t>1m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854F3A1-EE94-9F41-9A0C-3BB706AF4383}"/>
                </a:ext>
              </a:extLst>
            </p:cNvPr>
            <p:cNvSpPr txBox="1"/>
            <p:nvPr/>
          </p:nvSpPr>
          <p:spPr>
            <a:xfrm>
              <a:off x="3483471" y="3132466"/>
              <a:ext cx="8354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FD8D62"/>
                  </a:solidFill>
                </a:rPr>
                <a:t>0.1m/s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98B663C-D085-DB40-B8A2-46468949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04593" y="2212044"/>
              <a:ext cx="1289296" cy="35286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DCFDE7E-F1CA-6145-BD0B-555FC85EFAB5}"/>
                </a:ext>
              </a:extLst>
            </p:cNvPr>
            <p:cNvSpPr txBox="1"/>
            <p:nvPr/>
          </p:nvSpPr>
          <p:spPr>
            <a:xfrm>
              <a:off x="407369" y="3861048"/>
              <a:ext cx="482453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>
                      <a:lumMod val="75000"/>
                    </a:schemeClr>
                  </a:solidFill>
                </a:rPr>
                <a:t>Some solutions: 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chemeClr val="bg1">
                      <a:lumMod val="75000"/>
                    </a:schemeClr>
                  </a:solidFill>
                </a:rPr>
                <a:t>Very large place cells do exist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chemeClr val="bg1">
                      <a:lumMod val="75000"/>
                    </a:schemeClr>
                  </a:solidFill>
                </a:rPr>
                <a:t>STDP learning restricted to rare ‘long range sweeps’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chemeClr val="bg1">
                      <a:lumMod val="75000"/>
                    </a:schemeClr>
                  </a:solidFill>
                </a:rPr>
                <a:t> Maybe 1-2s SR is enough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97289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81B52-84B0-BE4B-8E22-7188A012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 may be ~ constant though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7B146-E8FF-DE4A-83A4-673F82C99799}"/>
              </a:ext>
            </a:extLst>
          </p:cNvPr>
          <p:cNvGrpSpPr/>
          <p:nvPr/>
        </p:nvGrpSpPr>
        <p:grpSpPr>
          <a:xfrm>
            <a:off x="266527" y="1272646"/>
            <a:ext cx="5541441" cy="5324706"/>
            <a:chOff x="-24680" y="1272646"/>
            <a:chExt cx="5541441" cy="5324706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905F7B97-5DC5-A241-9750-D9AA0593B7C1}"/>
                </a:ext>
              </a:extLst>
            </p:cNvPr>
            <p:cNvSpPr/>
            <p:nvPr/>
          </p:nvSpPr>
          <p:spPr>
            <a:xfrm>
              <a:off x="-24680" y="1272646"/>
              <a:ext cx="5541441" cy="5324706"/>
            </a:xfrm>
            <a:prstGeom prst="roundRect">
              <a:avLst/>
            </a:prstGeom>
            <a:solidFill>
              <a:schemeClr val="bg1">
                <a:lumMod val="20000"/>
                <a:lumOff val="80000"/>
                <a:alpha val="63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7472594-FF1A-EE44-B6C8-2723919951F7}"/>
                </a:ext>
              </a:extLst>
            </p:cNvPr>
            <p:cNvGrpSpPr/>
            <p:nvPr/>
          </p:nvGrpSpPr>
          <p:grpSpPr>
            <a:xfrm>
              <a:off x="188169" y="1988840"/>
              <a:ext cx="3657598" cy="928396"/>
              <a:chOff x="8051851" y="3789040"/>
              <a:chExt cx="3657598" cy="928396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82196596-8525-2345-A856-4141B09577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67875" y="3895108"/>
                <a:ext cx="3198206" cy="686020"/>
              </a:xfrm>
              <a:prstGeom prst="rect">
                <a:avLst/>
              </a:prstGeom>
            </p:spPr>
          </p:pic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481CED77-796C-0547-9101-16BF5C0E654C}"/>
                  </a:ext>
                </a:extLst>
              </p:cNvPr>
              <p:cNvSpPr/>
              <p:nvPr/>
            </p:nvSpPr>
            <p:spPr>
              <a:xfrm>
                <a:off x="8051851" y="3789040"/>
                <a:ext cx="3657598" cy="928396"/>
              </a:xfrm>
              <a:prstGeom prst="roundRect">
                <a:avLst/>
              </a:prstGeom>
              <a:noFill/>
              <a:ln w="25400">
                <a:solidFill>
                  <a:srgbClr val="66C3A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88D22B7-0410-E542-8CA4-BC69C510A5F4}"/>
                </a:ext>
              </a:extLst>
            </p:cNvPr>
            <p:cNvSpPr txBox="1"/>
            <p:nvPr/>
          </p:nvSpPr>
          <p:spPr>
            <a:xfrm>
              <a:off x="1557244" y="3059668"/>
              <a:ext cx="551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FD8D62"/>
                  </a:solidFill>
                </a:rPr>
                <a:t>8Hz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6E05C62-0F9B-D14B-ACC5-03453480893F}"/>
                </a:ext>
              </a:extLst>
            </p:cNvPr>
            <p:cNvSpPr txBox="1"/>
            <p:nvPr/>
          </p:nvSpPr>
          <p:spPr>
            <a:xfrm>
              <a:off x="1539064" y="1487876"/>
              <a:ext cx="668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FD8D62"/>
                  </a:solidFill>
                </a:rPr>
                <a:t>20ms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20C9DB9-DC03-7441-80ED-2491BF3525D0}"/>
                </a:ext>
              </a:extLst>
            </p:cNvPr>
            <p:cNvSpPr txBox="1"/>
            <p:nvPr/>
          </p:nvSpPr>
          <p:spPr>
            <a:xfrm>
              <a:off x="3373714" y="1404278"/>
              <a:ext cx="4651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FD8D62"/>
                  </a:solidFill>
                </a:rPr>
                <a:t>1m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854F3A1-EE94-9F41-9A0C-3BB706AF4383}"/>
                </a:ext>
              </a:extLst>
            </p:cNvPr>
            <p:cNvSpPr txBox="1"/>
            <p:nvPr/>
          </p:nvSpPr>
          <p:spPr>
            <a:xfrm>
              <a:off x="3483471" y="3132466"/>
              <a:ext cx="8354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FD8D62"/>
                  </a:solidFill>
                </a:rPr>
                <a:t>0.1m/s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98B663C-D085-DB40-B8A2-46468949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04593" y="2212044"/>
              <a:ext cx="1289296" cy="35286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DCFDE7E-F1CA-6145-BD0B-555FC85EFAB5}"/>
                </a:ext>
              </a:extLst>
            </p:cNvPr>
            <p:cNvSpPr txBox="1"/>
            <p:nvPr/>
          </p:nvSpPr>
          <p:spPr>
            <a:xfrm>
              <a:off x="407369" y="3861048"/>
              <a:ext cx="482453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>
                      <a:lumMod val="75000"/>
                    </a:schemeClr>
                  </a:solidFill>
                </a:rPr>
                <a:t>Some solutions: 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chemeClr val="bg1">
                      <a:lumMod val="75000"/>
                    </a:schemeClr>
                  </a:solidFill>
                </a:rPr>
                <a:t>Very large place cells do exist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chemeClr val="bg1">
                      <a:lumMod val="75000"/>
                    </a:schemeClr>
                  </a:solidFill>
                </a:rPr>
                <a:t>STDP learning restricted to rare ‘long range sweeps’ </a:t>
              </a: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en-GB" sz="2800" dirty="0">
                  <a:solidFill>
                    <a:schemeClr val="bg1">
                      <a:lumMod val="75000"/>
                    </a:schemeClr>
                  </a:solidFill>
                </a:rPr>
                <a:t> Maybe 1-2s SR is enough</a:t>
              </a:r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2005496-7F95-D747-BE4D-49E8DCE8F903}"/>
              </a:ext>
            </a:extLst>
          </p:cNvPr>
          <p:cNvSpPr/>
          <p:nvPr/>
        </p:nvSpPr>
        <p:spPr>
          <a:xfrm>
            <a:off x="6197724" y="1272646"/>
            <a:ext cx="5541441" cy="5324706"/>
          </a:xfrm>
          <a:prstGeom prst="roundRect">
            <a:avLst/>
          </a:prstGeom>
          <a:solidFill>
            <a:schemeClr val="bg1">
              <a:lumMod val="20000"/>
              <a:lumOff val="80000"/>
              <a:alpha val="63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67ED3D8-5360-514F-AD16-7DD2A335B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5292" y="1772816"/>
            <a:ext cx="1689100" cy="431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4FB621-C407-544D-9C51-BC26E7AB4C6F}"/>
              </a:ext>
            </a:extLst>
          </p:cNvPr>
          <p:cNvSpPr txBox="1"/>
          <p:nvPr/>
        </p:nvSpPr>
        <p:spPr>
          <a:xfrm>
            <a:off x="8559384" y="2276872"/>
            <a:ext cx="3179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﻿Whishaw and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Vanderwolf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1973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48AD05-33D3-5540-A4A1-7593A71D58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1494" y="5322687"/>
            <a:ext cx="1993900" cy="27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1C2A79-8D1C-2848-B0B9-6ECCC6AC98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5292" y="3164190"/>
            <a:ext cx="1803400" cy="10160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14296BC-4720-8E4A-9018-71E0F8D7A1BA}"/>
              </a:ext>
            </a:extLst>
          </p:cNvPr>
          <p:cNvSpPr txBox="1"/>
          <p:nvPr/>
        </p:nvSpPr>
        <p:spPr>
          <a:xfrm>
            <a:off x="7536160" y="5877272"/>
            <a:ext cx="3782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﻿Maurer et al., 2012 </a:t>
            </a:r>
          </a:p>
          <a:p>
            <a:pPr algn="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(similar but not strictly what they found)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58F9828-5AD8-D241-B1DB-49BB75503D18}"/>
              </a:ext>
            </a:extLst>
          </p:cNvPr>
          <p:cNvSpPr txBox="1"/>
          <p:nvPr/>
        </p:nvSpPr>
        <p:spPr>
          <a:xfrm>
            <a:off x="8559384" y="4252446"/>
            <a:ext cx="3003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Jeewajee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&amp; Barry et al., 2008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E9A9D3-F7A3-7D4C-98CF-230ABDE2BC49}"/>
              </a:ext>
            </a:extLst>
          </p:cNvPr>
          <p:cNvSpPr txBox="1"/>
          <p:nvPr/>
        </p:nvSpPr>
        <p:spPr>
          <a:xfrm>
            <a:off x="8349261" y="5579948"/>
            <a:ext cx="3003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Jeewajee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&amp; Barry et al., 2008</a:t>
            </a:r>
          </a:p>
        </p:txBody>
      </p:sp>
    </p:spTree>
    <p:extLst>
      <p:ext uri="{BB962C8B-B14F-4D97-AF65-F5344CB8AC3E}">
        <p14:creationId xmlns:p14="http://schemas.microsoft.com/office/powerpoint/2010/main" val="880791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12D000E-7485-BE44-A5DF-A14816547928}"/>
              </a:ext>
            </a:extLst>
          </p:cNvPr>
          <p:cNvGrpSpPr/>
          <p:nvPr/>
        </p:nvGrpSpPr>
        <p:grpSpPr>
          <a:xfrm>
            <a:off x="407368" y="3291066"/>
            <a:ext cx="6602600" cy="2699317"/>
            <a:chOff x="407368" y="3291066"/>
            <a:chExt cx="6602600" cy="269931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926CF9-B0C2-C44D-8842-BEF6609C2059}"/>
                </a:ext>
              </a:extLst>
            </p:cNvPr>
            <p:cNvGrpSpPr/>
            <p:nvPr/>
          </p:nvGrpSpPr>
          <p:grpSpPr>
            <a:xfrm>
              <a:off x="407368" y="4869160"/>
              <a:ext cx="6602600" cy="1121223"/>
              <a:chOff x="407368" y="4869160"/>
              <a:chExt cx="6602600" cy="1121223"/>
            </a:xfrm>
            <a:solidFill>
              <a:schemeClr val="tx1">
                <a:alpha val="1444"/>
              </a:schemeClr>
            </a:solidFill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BF3800F-5083-CE4F-A90C-C94412894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103" y="4869160"/>
                <a:ext cx="6099865" cy="1121223"/>
              </a:xfrm>
              <a:prstGeom prst="rect">
                <a:avLst/>
              </a:prstGeom>
              <a:grpFill/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F06CE0B-8F03-404D-AB12-C5DD4AD8F376}"/>
                  </a:ext>
                </a:extLst>
              </p:cNvPr>
              <p:cNvSpPr txBox="1"/>
              <p:nvPr/>
            </p:nvSpPr>
            <p:spPr>
              <a:xfrm>
                <a:off x="407368" y="5161354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E4982CA-CEE7-5845-A8C5-0CFC9444BDD6}"/>
                </a:ext>
              </a:extLst>
            </p:cNvPr>
            <p:cNvGrpSpPr/>
            <p:nvPr/>
          </p:nvGrpSpPr>
          <p:grpSpPr>
            <a:xfrm>
              <a:off x="407368" y="3291066"/>
              <a:ext cx="4131487" cy="795064"/>
              <a:chOff x="407368" y="3291066"/>
              <a:chExt cx="4131487" cy="795064"/>
            </a:xfrm>
            <a:solidFill>
              <a:schemeClr val="tx1">
                <a:alpha val="1444"/>
              </a:schemeClr>
            </a:solidFill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E8B5814-52BA-D943-90DE-DF5F97410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0103" y="3291066"/>
                <a:ext cx="3628752" cy="795064"/>
              </a:xfrm>
              <a:prstGeom prst="rect">
                <a:avLst/>
              </a:prstGeom>
              <a:grpFill/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77BA62E-CAC8-AD4C-B8B3-A39F86F40AD9}"/>
                  </a:ext>
                </a:extLst>
              </p:cNvPr>
              <p:cNvSpPr txBox="1"/>
              <p:nvPr/>
            </p:nvSpPr>
            <p:spPr>
              <a:xfrm>
                <a:off x="407368" y="3291066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19980A3-561F-274A-A40E-B05E077E6EF3}"/>
              </a:ext>
            </a:extLst>
          </p:cNvPr>
          <p:cNvSpPr txBox="1"/>
          <p:nvPr/>
        </p:nvSpPr>
        <p:spPr>
          <a:xfrm>
            <a:off x="263352" y="4797152"/>
            <a:ext cx="7193535" cy="1368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C5E840-03A5-F64B-B8A2-1547A9D1E627}"/>
              </a:ext>
            </a:extLst>
          </p:cNvPr>
          <p:cNvSpPr txBox="1"/>
          <p:nvPr/>
        </p:nvSpPr>
        <p:spPr>
          <a:xfrm>
            <a:off x="407369" y="1285407"/>
            <a:ext cx="5544615" cy="1418861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B6E370-9917-794A-9521-D4BC61270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5601" y="2390626"/>
            <a:ext cx="2286000" cy="23241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276E44B4-DC29-9046-845C-FA2EADE323F2}"/>
              </a:ext>
            </a:extLst>
          </p:cNvPr>
          <p:cNvSpPr/>
          <p:nvPr/>
        </p:nvSpPr>
        <p:spPr>
          <a:xfrm>
            <a:off x="3359696" y="3291066"/>
            <a:ext cx="396705" cy="523220"/>
          </a:xfrm>
          <a:prstGeom prst="ellipse">
            <a:avLst/>
          </a:prstGeom>
          <a:solidFill>
            <a:srgbClr val="38459C">
              <a:alpha val="47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9C0A5D0-9784-9F46-8468-0173E4C38DDD}"/>
              </a:ext>
            </a:extLst>
          </p:cNvPr>
          <p:cNvSpPr/>
          <p:nvPr/>
        </p:nvSpPr>
        <p:spPr>
          <a:xfrm>
            <a:off x="4108174" y="3291066"/>
            <a:ext cx="396705" cy="523220"/>
          </a:xfrm>
          <a:prstGeom prst="ellipse">
            <a:avLst/>
          </a:prstGeom>
          <a:solidFill>
            <a:srgbClr val="38459C">
              <a:alpha val="47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4941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12D000E-7485-BE44-A5DF-A14816547928}"/>
              </a:ext>
            </a:extLst>
          </p:cNvPr>
          <p:cNvGrpSpPr/>
          <p:nvPr/>
        </p:nvGrpSpPr>
        <p:grpSpPr>
          <a:xfrm>
            <a:off x="407368" y="3291066"/>
            <a:ext cx="6602600" cy="2699317"/>
            <a:chOff x="407368" y="3291066"/>
            <a:chExt cx="6602600" cy="269931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926CF9-B0C2-C44D-8842-BEF6609C2059}"/>
                </a:ext>
              </a:extLst>
            </p:cNvPr>
            <p:cNvGrpSpPr/>
            <p:nvPr/>
          </p:nvGrpSpPr>
          <p:grpSpPr>
            <a:xfrm>
              <a:off x="407368" y="4869160"/>
              <a:ext cx="6602600" cy="1121223"/>
              <a:chOff x="407368" y="4869160"/>
              <a:chExt cx="6602600" cy="1121223"/>
            </a:xfrm>
            <a:solidFill>
              <a:schemeClr val="tx1">
                <a:alpha val="1444"/>
              </a:schemeClr>
            </a:solidFill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BF3800F-5083-CE4F-A90C-C94412894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103" y="4869160"/>
                <a:ext cx="6099865" cy="1121223"/>
              </a:xfrm>
              <a:prstGeom prst="rect">
                <a:avLst/>
              </a:prstGeom>
              <a:grpFill/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F06CE0B-8F03-404D-AB12-C5DD4AD8F376}"/>
                  </a:ext>
                </a:extLst>
              </p:cNvPr>
              <p:cNvSpPr txBox="1"/>
              <p:nvPr/>
            </p:nvSpPr>
            <p:spPr>
              <a:xfrm>
                <a:off x="407368" y="5161354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E4982CA-CEE7-5845-A8C5-0CFC9444BDD6}"/>
                </a:ext>
              </a:extLst>
            </p:cNvPr>
            <p:cNvGrpSpPr/>
            <p:nvPr/>
          </p:nvGrpSpPr>
          <p:grpSpPr>
            <a:xfrm>
              <a:off x="407368" y="3291066"/>
              <a:ext cx="4131487" cy="795064"/>
              <a:chOff x="407368" y="3291066"/>
              <a:chExt cx="4131487" cy="795064"/>
            </a:xfrm>
            <a:solidFill>
              <a:schemeClr val="tx1">
                <a:alpha val="1444"/>
              </a:schemeClr>
            </a:solidFill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E8B5814-52BA-D943-90DE-DF5F97410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0103" y="3291066"/>
                <a:ext cx="3628752" cy="795064"/>
              </a:xfrm>
              <a:prstGeom prst="rect">
                <a:avLst/>
              </a:prstGeom>
              <a:grpFill/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77BA62E-CAC8-AD4C-B8B3-A39F86F40AD9}"/>
                  </a:ext>
                </a:extLst>
              </p:cNvPr>
              <p:cNvSpPr txBox="1"/>
              <p:nvPr/>
            </p:nvSpPr>
            <p:spPr>
              <a:xfrm>
                <a:off x="407368" y="3291066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19980A3-561F-274A-A40E-B05E077E6EF3}"/>
              </a:ext>
            </a:extLst>
          </p:cNvPr>
          <p:cNvSpPr txBox="1"/>
          <p:nvPr/>
        </p:nvSpPr>
        <p:spPr>
          <a:xfrm>
            <a:off x="263352" y="4797152"/>
            <a:ext cx="7193535" cy="1368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C5E840-03A5-F64B-B8A2-1547A9D1E627}"/>
              </a:ext>
            </a:extLst>
          </p:cNvPr>
          <p:cNvSpPr txBox="1"/>
          <p:nvPr/>
        </p:nvSpPr>
        <p:spPr>
          <a:xfrm>
            <a:off x="407369" y="1285407"/>
            <a:ext cx="5544615" cy="1418861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5B8D3C-FA75-0649-BA54-0A6F03CD51E5}"/>
              </a:ext>
            </a:extLst>
          </p:cNvPr>
          <p:cNvSpPr txBox="1"/>
          <p:nvPr/>
        </p:nvSpPr>
        <p:spPr>
          <a:xfrm>
            <a:off x="6276135" y="2967335"/>
            <a:ext cx="2754024" cy="92333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Fixed policy: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Policies often are fixed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Value learning still useful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BE921E-9325-1640-AFEF-EAB5DE2DFC6D}"/>
              </a:ext>
            </a:extLst>
          </p:cNvPr>
          <p:cNvSpPr txBox="1"/>
          <p:nvPr/>
        </p:nvSpPr>
        <p:spPr>
          <a:xfrm>
            <a:off x="9908999" y="2968026"/>
            <a:ext cx="1716880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Policy iteration: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B80788-8341-CE4A-9408-4D37A6AC9E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3168" y="3291066"/>
            <a:ext cx="1887448" cy="169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F926CF9-B0C2-C44D-8842-BEF6609C2059}"/>
              </a:ext>
            </a:extLst>
          </p:cNvPr>
          <p:cNvGrpSpPr/>
          <p:nvPr/>
        </p:nvGrpSpPr>
        <p:grpSpPr>
          <a:xfrm>
            <a:off x="407368" y="4869160"/>
            <a:ext cx="6602600" cy="1121223"/>
            <a:chOff x="407368" y="4869160"/>
            <a:chExt cx="6602600" cy="1121223"/>
          </a:xfrm>
          <a:solidFill>
            <a:schemeClr val="tx1">
              <a:alpha val="1444"/>
            </a:schemeClr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F3800F-5083-CE4F-A90C-C94412894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103" y="4869160"/>
              <a:ext cx="6099865" cy="1121223"/>
            </a:xfrm>
            <a:prstGeom prst="rect">
              <a:avLst/>
            </a:prstGeom>
            <a:grpFill/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06CE0B-8F03-404D-AB12-C5DD4AD8F376}"/>
                </a:ext>
              </a:extLst>
            </p:cNvPr>
            <p:cNvSpPr txBox="1"/>
            <p:nvPr/>
          </p:nvSpPr>
          <p:spPr>
            <a:xfrm>
              <a:off x="407368" y="5161354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4982CA-CEE7-5845-A8C5-0CFC9444BDD6}"/>
              </a:ext>
            </a:extLst>
          </p:cNvPr>
          <p:cNvGrpSpPr/>
          <p:nvPr/>
        </p:nvGrpSpPr>
        <p:grpSpPr>
          <a:xfrm>
            <a:off x="407368" y="3291066"/>
            <a:ext cx="4131487" cy="795064"/>
            <a:chOff x="407368" y="3291066"/>
            <a:chExt cx="4131487" cy="795064"/>
          </a:xfrm>
          <a:solidFill>
            <a:schemeClr val="tx1">
              <a:alpha val="1444"/>
            </a:schemeClr>
          </a:solidFill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8B5814-52BA-D943-90DE-DF5F97410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0103" y="3291066"/>
              <a:ext cx="3628752" cy="795064"/>
            </a:xfrm>
            <a:prstGeom prst="rect">
              <a:avLst/>
            </a:prstGeom>
            <a:grpFill/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7BA62E-CAC8-AD4C-B8B3-A39F86F40AD9}"/>
                </a:ext>
              </a:extLst>
            </p:cNvPr>
            <p:cNvSpPr txBox="1"/>
            <p:nvPr/>
          </p:nvSpPr>
          <p:spPr>
            <a:xfrm>
              <a:off x="407368" y="3291066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9C5E840-03A5-F64B-B8A2-1547A9D1E627}"/>
              </a:ext>
            </a:extLst>
          </p:cNvPr>
          <p:cNvSpPr txBox="1"/>
          <p:nvPr/>
        </p:nvSpPr>
        <p:spPr>
          <a:xfrm>
            <a:off x="407369" y="1285406"/>
            <a:ext cx="5544615" cy="2952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DF3BB8-DE39-3643-BFBE-A4F0241A0527}"/>
              </a:ext>
            </a:extLst>
          </p:cNvPr>
          <p:cNvSpPr txBox="1"/>
          <p:nvPr/>
        </p:nvSpPr>
        <p:spPr>
          <a:xfrm>
            <a:off x="5879976" y="1124744"/>
            <a:ext cx="1070231" cy="83099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dirty="0">
                <a:solidFill>
                  <a:schemeClr val="bg1"/>
                </a:solidFill>
              </a:rPr>
              <a:t>PLACE CELLS: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E36111-91FB-F548-B35D-1DF234956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8717" y="1844824"/>
            <a:ext cx="4115955" cy="158635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D66F50C-3877-914B-8E08-369429EC0F19}"/>
              </a:ext>
            </a:extLst>
          </p:cNvPr>
          <p:cNvGrpSpPr/>
          <p:nvPr/>
        </p:nvGrpSpPr>
        <p:grpSpPr>
          <a:xfrm>
            <a:off x="6950207" y="1196514"/>
            <a:ext cx="5182032" cy="707886"/>
            <a:chOff x="5922390" y="3573016"/>
            <a:chExt cx="5182032" cy="70788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D04FB58-C587-4C4B-BAB6-6033C8FC9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22390" y="3621531"/>
              <a:ext cx="846709" cy="31152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14E74B-ECAB-1F49-8436-CFDBBC08FFB9}"/>
                </a:ext>
              </a:extLst>
            </p:cNvPr>
            <p:cNvSpPr txBox="1"/>
            <p:nvPr/>
          </p:nvSpPr>
          <p:spPr>
            <a:xfrm>
              <a:off x="6838803" y="3573016"/>
              <a:ext cx="4265619" cy="707886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2000" dirty="0">
                  <a:solidFill>
                    <a:schemeClr val="bg1"/>
                  </a:solidFill>
                </a:rPr>
                <a:t>= “how well does state s predict future occurrence of state s’ “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DA14E17-854A-2447-B55E-5F5DA4670818}"/>
              </a:ext>
            </a:extLst>
          </p:cNvPr>
          <p:cNvSpPr txBox="1"/>
          <p:nvPr/>
        </p:nvSpPr>
        <p:spPr>
          <a:xfrm>
            <a:off x="5939737" y="3283280"/>
            <a:ext cx="1070231" cy="83099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dirty="0">
                <a:solidFill>
                  <a:schemeClr val="bg1"/>
                </a:solidFill>
              </a:rPr>
              <a:t>GRID CELLS: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46DD0F0-252B-9D42-9ED2-99DDE98BC457}"/>
              </a:ext>
            </a:extLst>
          </p:cNvPr>
          <p:cNvSpPr txBox="1"/>
          <p:nvPr/>
        </p:nvSpPr>
        <p:spPr>
          <a:xfrm>
            <a:off x="7926381" y="3355050"/>
            <a:ext cx="4265619" cy="1015663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Encodes how locations connectivity.</a:t>
            </a:r>
          </a:p>
          <a:p>
            <a:pPr algn="l"/>
            <a:r>
              <a:rPr lang="en-GB" sz="2000" dirty="0">
                <a:solidFill>
                  <a:schemeClr val="bg1"/>
                </a:solidFill>
              </a:rPr>
              <a:t>M eigenvectors encode a spatial metric…aka grid cells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73B0505-C9EA-A244-B22E-4D4D325C16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7866" y="3444488"/>
            <a:ext cx="239050" cy="2390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72328F0-6069-1D46-ABE7-6321AA2B29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14586" y="4444701"/>
            <a:ext cx="1944216" cy="197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73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F926CF9-B0C2-C44D-8842-BEF6609C2059}"/>
              </a:ext>
            </a:extLst>
          </p:cNvPr>
          <p:cNvGrpSpPr/>
          <p:nvPr/>
        </p:nvGrpSpPr>
        <p:grpSpPr>
          <a:xfrm>
            <a:off x="407368" y="4869160"/>
            <a:ext cx="6602600" cy="1121223"/>
            <a:chOff x="407368" y="4869160"/>
            <a:chExt cx="6602600" cy="1121223"/>
          </a:xfrm>
          <a:solidFill>
            <a:schemeClr val="tx1">
              <a:alpha val="1444"/>
            </a:schemeClr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F3800F-5083-CE4F-A90C-C94412894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103" y="4869160"/>
              <a:ext cx="6099865" cy="1121223"/>
            </a:xfrm>
            <a:prstGeom prst="rect">
              <a:avLst/>
            </a:prstGeom>
            <a:grpFill/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06CE0B-8F03-404D-AB12-C5DD4AD8F376}"/>
                </a:ext>
              </a:extLst>
            </p:cNvPr>
            <p:cNvSpPr txBox="1"/>
            <p:nvPr/>
          </p:nvSpPr>
          <p:spPr>
            <a:xfrm>
              <a:off x="407368" y="5161354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4982CA-CEE7-5845-A8C5-0CFC9444BDD6}"/>
              </a:ext>
            </a:extLst>
          </p:cNvPr>
          <p:cNvGrpSpPr/>
          <p:nvPr/>
        </p:nvGrpSpPr>
        <p:grpSpPr>
          <a:xfrm>
            <a:off x="407368" y="3291066"/>
            <a:ext cx="4131487" cy="795064"/>
            <a:chOff x="407368" y="3291066"/>
            <a:chExt cx="4131487" cy="795064"/>
          </a:xfrm>
          <a:solidFill>
            <a:schemeClr val="tx1">
              <a:alpha val="1444"/>
            </a:schemeClr>
          </a:solidFill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8B5814-52BA-D943-90DE-DF5F97410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0103" y="3291066"/>
              <a:ext cx="3628752" cy="795064"/>
            </a:xfrm>
            <a:prstGeom prst="rect">
              <a:avLst/>
            </a:prstGeom>
            <a:grpFill/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7BA62E-CAC8-AD4C-B8B3-A39F86F40AD9}"/>
                </a:ext>
              </a:extLst>
            </p:cNvPr>
            <p:cNvSpPr txBox="1"/>
            <p:nvPr/>
          </p:nvSpPr>
          <p:spPr>
            <a:xfrm>
              <a:off x="407368" y="3291066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9C5E840-03A5-F64B-B8A2-1547A9D1E627}"/>
              </a:ext>
            </a:extLst>
          </p:cNvPr>
          <p:cNvSpPr txBox="1"/>
          <p:nvPr/>
        </p:nvSpPr>
        <p:spPr>
          <a:xfrm>
            <a:off x="407369" y="1285406"/>
            <a:ext cx="5544615" cy="2952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DF3BB8-DE39-3643-BFBE-A4F0241A0527}"/>
              </a:ext>
            </a:extLst>
          </p:cNvPr>
          <p:cNvSpPr txBox="1"/>
          <p:nvPr/>
        </p:nvSpPr>
        <p:spPr>
          <a:xfrm>
            <a:off x="5879976" y="1124744"/>
            <a:ext cx="1070231" cy="83099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dirty="0">
                <a:solidFill>
                  <a:schemeClr val="bg1"/>
                </a:solidFill>
              </a:rPr>
              <a:t>PLACE CELLS: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E36111-91FB-F548-B35D-1DF234956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8717" y="1844824"/>
            <a:ext cx="4115955" cy="158635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D66F50C-3877-914B-8E08-369429EC0F19}"/>
              </a:ext>
            </a:extLst>
          </p:cNvPr>
          <p:cNvGrpSpPr/>
          <p:nvPr/>
        </p:nvGrpSpPr>
        <p:grpSpPr>
          <a:xfrm>
            <a:off x="6950207" y="1196514"/>
            <a:ext cx="5182032" cy="707886"/>
            <a:chOff x="5922390" y="3573016"/>
            <a:chExt cx="5182032" cy="70788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D04FB58-C587-4C4B-BAB6-6033C8FC9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22390" y="3621531"/>
              <a:ext cx="846709" cy="31152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14E74B-ECAB-1F49-8436-CFDBBC08FFB9}"/>
                </a:ext>
              </a:extLst>
            </p:cNvPr>
            <p:cNvSpPr txBox="1"/>
            <p:nvPr/>
          </p:nvSpPr>
          <p:spPr>
            <a:xfrm>
              <a:off x="6838803" y="3573016"/>
              <a:ext cx="4265619" cy="707886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2000" dirty="0">
                  <a:solidFill>
                    <a:schemeClr val="bg1"/>
                  </a:solidFill>
                </a:rPr>
                <a:t>= “how well does state s predict future occurrence of state s’ “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DA14E17-854A-2447-B55E-5F5DA4670818}"/>
              </a:ext>
            </a:extLst>
          </p:cNvPr>
          <p:cNvSpPr txBox="1"/>
          <p:nvPr/>
        </p:nvSpPr>
        <p:spPr>
          <a:xfrm>
            <a:off x="5939737" y="3283280"/>
            <a:ext cx="1070231" cy="83099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dirty="0">
                <a:solidFill>
                  <a:schemeClr val="bg1"/>
                </a:solidFill>
              </a:rPr>
              <a:t>GRID CELLS: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46DD0F0-252B-9D42-9ED2-99DDE98BC457}"/>
              </a:ext>
            </a:extLst>
          </p:cNvPr>
          <p:cNvSpPr txBox="1"/>
          <p:nvPr/>
        </p:nvSpPr>
        <p:spPr>
          <a:xfrm>
            <a:off x="7926381" y="3355050"/>
            <a:ext cx="4265619" cy="1015663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Encodes how locations connectivity.</a:t>
            </a:r>
          </a:p>
          <a:p>
            <a:pPr algn="l"/>
            <a:r>
              <a:rPr lang="en-GB" sz="2000" dirty="0">
                <a:solidFill>
                  <a:schemeClr val="bg1"/>
                </a:solidFill>
              </a:rPr>
              <a:t>M eigenvectors encode a spatial metric…aka grid cells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73B0505-C9EA-A244-B22E-4D4D325C16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7866" y="3444488"/>
            <a:ext cx="239050" cy="2390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72328F0-6069-1D46-ABE7-6321AA2B29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14586" y="4444701"/>
            <a:ext cx="1944216" cy="1970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9C8106-FDDC-0D42-A163-524D73D6E127}"/>
              </a:ext>
            </a:extLst>
          </p:cNvPr>
          <p:cNvSpPr txBox="1"/>
          <p:nvPr/>
        </p:nvSpPr>
        <p:spPr>
          <a:xfrm>
            <a:off x="-1077169" y="620688"/>
            <a:ext cx="14346336" cy="7491536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0F8701-B551-1F49-96BD-6112560340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5926" y="1196752"/>
            <a:ext cx="7900147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4657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F926CF9-B0C2-C44D-8842-BEF6609C2059}"/>
              </a:ext>
            </a:extLst>
          </p:cNvPr>
          <p:cNvGrpSpPr/>
          <p:nvPr/>
        </p:nvGrpSpPr>
        <p:grpSpPr>
          <a:xfrm>
            <a:off x="407368" y="4869160"/>
            <a:ext cx="6602600" cy="1121223"/>
            <a:chOff x="407368" y="4869160"/>
            <a:chExt cx="6602600" cy="1121223"/>
          </a:xfrm>
          <a:solidFill>
            <a:schemeClr val="tx1">
              <a:alpha val="1444"/>
            </a:schemeClr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F3800F-5083-CE4F-A90C-C94412894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4869160"/>
              <a:ext cx="6099865" cy="1121223"/>
            </a:xfrm>
            <a:prstGeom prst="rect">
              <a:avLst/>
            </a:prstGeom>
            <a:grpFill/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06CE0B-8F03-404D-AB12-C5DD4AD8F376}"/>
                </a:ext>
              </a:extLst>
            </p:cNvPr>
            <p:cNvSpPr txBox="1"/>
            <p:nvPr/>
          </p:nvSpPr>
          <p:spPr>
            <a:xfrm>
              <a:off x="407368" y="5161354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711B0AF-25E9-4743-8DA6-B4886FF2A9C2}"/>
              </a:ext>
            </a:extLst>
          </p:cNvPr>
          <p:cNvGrpSpPr/>
          <p:nvPr/>
        </p:nvGrpSpPr>
        <p:grpSpPr>
          <a:xfrm>
            <a:off x="7838214" y="5013176"/>
            <a:ext cx="3209678" cy="1046059"/>
            <a:chOff x="7838214" y="5279813"/>
            <a:chExt cx="3209678" cy="1046059"/>
          </a:xfrm>
        </p:grpSpPr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DD5AB439-45BD-4842-8825-25AA4CA1C18B}"/>
                </a:ext>
              </a:extLst>
            </p:cNvPr>
            <p:cNvSpPr/>
            <p:nvPr/>
          </p:nvSpPr>
          <p:spPr>
            <a:xfrm>
              <a:off x="7838214" y="5279813"/>
              <a:ext cx="3181640" cy="1046059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E571749-8B2B-E449-8841-2B0A549484D9}"/>
                </a:ext>
              </a:extLst>
            </p:cNvPr>
            <p:cNvSpPr txBox="1"/>
            <p:nvPr/>
          </p:nvSpPr>
          <p:spPr>
            <a:xfrm>
              <a:off x="7866252" y="5279813"/>
              <a:ext cx="318164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We actually have to </a:t>
              </a:r>
            </a:p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learn this, somehow?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BCE171C-A2C2-554A-9B11-4C48EC2D9954}"/>
              </a:ext>
            </a:extLst>
          </p:cNvPr>
          <p:cNvGrpSpPr/>
          <p:nvPr/>
        </p:nvGrpSpPr>
        <p:grpSpPr>
          <a:xfrm>
            <a:off x="4223792" y="1258447"/>
            <a:ext cx="3528392" cy="3452498"/>
            <a:chOff x="4223792" y="1258447"/>
            <a:chExt cx="3528392" cy="3452498"/>
          </a:xfrm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CC4B6671-06D3-7342-AE42-A2FD27F0F152}"/>
                </a:ext>
              </a:extLst>
            </p:cNvPr>
            <p:cNvSpPr/>
            <p:nvPr/>
          </p:nvSpPr>
          <p:spPr>
            <a:xfrm>
              <a:off x="4223792" y="1258447"/>
              <a:ext cx="3528392" cy="3452498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GB" sz="28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98FCF08-6DA1-E549-89F0-A4973DEF27A6}"/>
                </a:ext>
              </a:extLst>
            </p:cNvPr>
            <p:cNvSpPr txBox="1"/>
            <p:nvPr/>
          </p:nvSpPr>
          <p:spPr>
            <a:xfrm>
              <a:off x="4415096" y="1430861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(2)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3BF735-6802-C045-804E-7E30F1D3C861}"/>
                </a:ext>
              </a:extLst>
            </p:cNvPr>
            <p:cNvSpPr txBox="1"/>
            <p:nvPr/>
          </p:nvSpPr>
          <p:spPr>
            <a:xfrm>
              <a:off x="4930699" y="1455167"/>
              <a:ext cx="23894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We </a:t>
              </a:r>
              <a:r>
                <a:rPr lang="en-GB" sz="2400" i="1" dirty="0">
                  <a:solidFill>
                    <a:schemeClr val="bg1"/>
                  </a:solidFill>
                </a:rPr>
                <a:t>don’t</a:t>
              </a:r>
              <a:r>
                <a:rPr lang="en-GB" sz="2400" dirty="0">
                  <a:solidFill>
                    <a:schemeClr val="bg1"/>
                  </a:solidFill>
                </a:rPr>
                <a:t> learn it! 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7A49922-8750-DB49-AD70-7511D1B3C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1541"/>
            <a:stretch/>
          </p:blipFill>
          <p:spPr>
            <a:xfrm>
              <a:off x="4768293" y="2319064"/>
              <a:ext cx="2551843" cy="154198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8AB092F-D038-7944-9F05-266523212998}"/>
              </a:ext>
            </a:extLst>
          </p:cNvPr>
          <p:cNvGrpSpPr/>
          <p:nvPr/>
        </p:nvGrpSpPr>
        <p:grpSpPr>
          <a:xfrm>
            <a:off x="8184232" y="1244330"/>
            <a:ext cx="3528392" cy="3452498"/>
            <a:chOff x="8184232" y="1244330"/>
            <a:chExt cx="3528392" cy="3452498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DAA70B15-D845-A74A-9667-AA6498DD8754}"/>
                </a:ext>
              </a:extLst>
            </p:cNvPr>
            <p:cNvSpPr/>
            <p:nvPr/>
          </p:nvSpPr>
          <p:spPr>
            <a:xfrm>
              <a:off x="8184232" y="1244330"/>
              <a:ext cx="3528392" cy="3452498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3D60847-D76B-EF43-9BCF-ACE1C16D83C9}"/>
                </a:ext>
              </a:extLst>
            </p:cNvPr>
            <p:cNvSpPr txBox="1"/>
            <p:nvPr/>
          </p:nvSpPr>
          <p:spPr>
            <a:xfrm>
              <a:off x="8378134" y="1430733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(3)</a:t>
              </a: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A1759278-F998-B847-9FAC-B76B12C75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71233" y="2208746"/>
              <a:ext cx="2609343" cy="222277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3E9DB1D-30F3-E24B-9054-A88E7DA1AF58}"/>
                </a:ext>
              </a:extLst>
            </p:cNvPr>
            <p:cNvSpPr txBox="1"/>
            <p:nvPr/>
          </p:nvSpPr>
          <p:spPr>
            <a:xfrm>
              <a:off x="8884138" y="1438050"/>
              <a:ext cx="19404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Hebbian STDP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5019334-4560-E84D-AB9E-7CA212E0D006}"/>
              </a:ext>
            </a:extLst>
          </p:cNvPr>
          <p:cNvGrpSpPr/>
          <p:nvPr/>
        </p:nvGrpSpPr>
        <p:grpSpPr>
          <a:xfrm>
            <a:off x="263352" y="1272646"/>
            <a:ext cx="3528392" cy="3452498"/>
            <a:chOff x="263352" y="1272646"/>
            <a:chExt cx="3528392" cy="3452498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4F58CF61-1980-B24B-B8C4-3A7881FD0CFF}"/>
                </a:ext>
              </a:extLst>
            </p:cNvPr>
            <p:cNvSpPr/>
            <p:nvPr/>
          </p:nvSpPr>
          <p:spPr>
            <a:xfrm>
              <a:off x="263352" y="1272646"/>
              <a:ext cx="3528392" cy="3452498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254A47E-9241-2C4F-B049-0C42F0BEE4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095" b="12452"/>
            <a:stretch/>
          </p:blipFill>
          <p:spPr>
            <a:xfrm>
              <a:off x="991374" y="2403443"/>
              <a:ext cx="2067161" cy="206416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B30C84C-5E74-9D44-AF9D-EE2FDBF972A3}"/>
                </a:ext>
              </a:extLst>
            </p:cNvPr>
            <p:cNvSpPr txBox="1"/>
            <p:nvPr/>
          </p:nvSpPr>
          <p:spPr>
            <a:xfrm>
              <a:off x="407368" y="1383159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(1)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1B9D2E3-D0BF-194F-8E52-9C63788B85A7}"/>
                </a:ext>
              </a:extLst>
            </p:cNvPr>
            <p:cNvSpPr txBox="1"/>
            <p:nvPr/>
          </p:nvSpPr>
          <p:spPr>
            <a:xfrm>
              <a:off x="839416" y="1412776"/>
              <a:ext cx="29239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i="1" dirty="0">
                  <a:solidFill>
                    <a:schemeClr val="bg1"/>
                  </a:solidFill>
                </a:rPr>
                <a:t>Insert favourite RL rule</a:t>
              </a:r>
            </a:p>
            <a:p>
              <a:pPr algn="l"/>
              <a:r>
                <a:rPr lang="en-GB" sz="2400" i="1" dirty="0">
                  <a:solidFill>
                    <a:schemeClr val="bg1"/>
                  </a:solidFill>
                </a:rPr>
                <a:t> here…</a:t>
              </a:r>
            </a:p>
          </p:txBody>
        </p:sp>
      </p:grp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C7B52F0D-5DDC-414E-BE34-6255EB85CFB8}"/>
              </a:ext>
            </a:extLst>
          </p:cNvPr>
          <p:cNvSpPr/>
          <p:nvPr/>
        </p:nvSpPr>
        <p:spPr>
          <a:xfrm>
            <a:off x="267157" y="1272646"/>
            <a:ext cx="3528392" cy="3452498"/>
          </a:xfrm>
          <a:prstGeom prst="roundRect">
            <a:avLst/>
          </a:prstGeom>
          <a:noFill/>
          <a:ln w="7620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0064F65A-5A79-B246-99C3-FD1F44E137FD}"/>
              </a:ext>
            </a:extLst>
          </p:cNvPr>
          <p:cNvSpPr/>
          <p:nvPr/>
        </p:nvSpPr>
        <p:spPr>
          <a:xfrm>
            <a:off x="8211708" y="1219113"/>
            <a:ext cx="3528392" cy="3452498"/>
          </a:xfrm>
          <a:prstGeom prst="roundRect">
            <a:avLst/>
          </a:prstGeom>
          <a:noFill/>
          <a:ln w="7620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3688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37B28A1-E549-2945-B573-8BB7D7F29847}"/>
              </a:ext>
            </a:extLst>
          </p:cNvPr>
          <p:cNvGrpSpPr/>
          <p:nvPr/>
        </p:nvGrpSpPr>
        <p:grpSpPr>
          <a:xfrm>
            <a:off x="1343472" y="1845216"/>
            <a:ext cx="9652204" cy="3528000"/>
            <a:chOff x="1631504" y="836712"/>
            <a:chExt cx="9652204" cy="3528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5B68337-B737-BA42-A881-E539B35558B9}"/>
                </a:ext>
              </a:extLst>
            </p:cNvPr>
            <p:cNvSpPr txBox="1"/>
            <p:nvPr/>
          </p:nvSpPr>
          <p:spPr>
            <a:xfrm>
              <a:off x="1631504" y="836712"/>
              <a:ext cx="9508188" cy="3528000"/>
            </a:xfrm>
            <a:custGeom>
              <a:avLst/>
              <a:gdLst>
                <a:gd name="connsiteX0" fmla="*/ 0 w 9508188"/>
                <a:gd name="connsiteY0" fmla="*/ 0 h 3528000"/>
                <a:gd name="connsiteX1" fmla="*/ 488993 w 9508188"/>
                <a:gd name="connsiteY1" fmla="*/ 0 h 3528000"/>
                <a:gd name="connsiteX2" fmla="*/ 882903 w 9508188"/>
                <a:gd name="connsiteY2" fmla="*/ 0 h 3528000"/>
                <a:gd name="connsiteX3" fmla="*/ 1562059 w 9508188"/>
                <a:gd name="connsiteY3" fmla="*/ 0 h 3528000"/>
                <a:gd name="connsiteX4" fmla="*/ 2431380 w 9508188"/>
                <a:gd name="connsiteY4" fmla="*/ 0 h 3528000"/>
                <a:gd name="connsiteX5" fmla="*/ 3015454 w 9508188"/>
                <a:gd name="connsiteY5" fmla="*/ 0 h 3528000"/>
                <a:gd name="connsiteX6" fmla="*/ 3599528 w 9508188"/>
                <a:gd name="connsiteY6" fmla="*/ 0 h 3528000"/>
                <a:gd name="connsiteX7" fmla="*/ 4278685 w 9508188"/>
                <a:gd name="connsiteY7" fmla="*/ 0 h 3528000"/>
                <a:gd name="connsiteX8" fmla="*/ 5052923 w 9508188"/>
                <a:gd name="connsiteY8" fmla="*/ 0 h 3528000"/>
                <a:gd name="connsiteX9" fmla="*/ 5827161 w 9508188"/>
                <a:gd name="connsiteY9" fmla="*/ 0 h 3528000"/>
                <a:gd name="connsiteX10" fmla="*/ 6601399 w 9508188"/>
                <a:gd name="connsiteY10" fmla="*/ 0 h 3528000"/>
                <a:gd name="connsiteX11" fmla="*/ 7470719 w 9508188"/>
                <a:gd name="connsiteY11" fmla="*/ 0 h 3528000"/>
                <a:gd name="connsiteX12" fmla="*/ 8149875 w 9508188"/>
                <a:gd name="connsiteY12" fmla="*/ 0 h 3528000"/>
                <a:gd name="connsiteX13" fmla="*/ 8924114 w 9508188"/>
                <a:gd name="connsiteY13" fmla="*/ 0 h 3528000"/>
                <a:gd name="connsiteX14" fmla="*/ 9508188 w 9508188"/>
                <a:gd name="connsiteY14" fmla="*/ 0 h 3528000"/>
                <a:gd name="connsiteX15" fmla="*/ 9508188 w 9508188"/>
                <a:gd name="connsiteY15" fmla="*/ 588000 h 3528000"/>
                <a:gd name="connsiteX16" fmla="*/ 9508188 w 9508188"/>
                <a:gd name="connsiteY16" fmla="*/ 1211280 h 3528000"/>
                <a:gd name="connsiteX17" fmla="*/ 9508188 w 9508188"/>
                <a:gd name="connsiteY17" fmla="*/ 1869840 h 3528000"/>
                <a:gd name="connsiteX18" fmla="*/ 9508188 w 9508188"/>
                <a:gd name="connsiteY18" fmla="*/ 2493120 h 3528000"/>
                <a:gd name="connsiteX19" fmla="*/ 9508188 w 9508188"/>
                <a:gd name="connsiteY19" fmla="*/ 3010560 h 3528000"/>
                <a:gd name="connsiteX20" fmla="*/ 9508188 w 9508188"/>
                <a:gd name="connsiteY20" fmla="*/ 3528000 h 3528000"/>
                <a:gd name="connsiteX21" fmla="*/ 8924114 w 9508188"/>
                <a:gd name="connsiteY21" fmla="*/ 3528000 h 3528000"/>
                <a:gd name="connsiteX22" fmla="*/ 8244957 w 9508188"/>
                <a:gd name="connsiteY22" fmla="*/ 3528000 h 3528000"/>
                <a:gd name="connsiteX23" fmla="*/ 7851047 w 9508188"/>
                <a:gd name="connsiteY23" fmla="*/ 3528000 h 3528000"/>
                <a:gd name="connsiteX24" fmla="*/ 7266972 w 9508188"/>
                <a:gd name="connsiteY24" fmla="*/ 3528000 h 3528000"/>
                <a:gd name="connsiteX25" fmla="*/ 6492734 w 9508188"/>
                <a:gd name="connsiteY25" fmla="*/ 3528000 h 3528000"/>
                <a:gd name="connsiteX26" fmla="*/ 6003742 w 9508188"/>
                <a:gd name="connsiteY26" fmla="*/ 3528000 h 3528000"/>
                <a:gd name="connsiteX27" fmla="*/ 5134422 w 9508188"/>
                <a:gd name="connsiteY27" fmla="*/ 3528000 h 3528000"/>
                <a:gd name="connsiteX28" fmla="*/ 4265101 w 9508188"/>
                <a:gd name="connsiteY28" fmla="*/ 3528000 h 3528000"/>
                <a:gd name="connsiteX29" fmla="*/ 3585945 w 9508188"/>
                <a:gd name="connsiteY29" fmla="*/ 3528000 h 3528000"/>
                <a:gd name="connsiteX30" fmla="*/ 2716625 w 9508188"/>
                <a:gd name="connsiteY30" fmla="*/ 3528000 h 3528000"/>
                <a:gd name="connsiteX31" fmla="*/ 2037469 w 9508188"/>
                <a:gd name="connsiteY31" fmla="*/ 3528000 h 3528000"/>
                <a:gd name="connsiteX32" fmla="*/ 1263231 w 9508188"/>
                <a:gd name="connsiteY32" fmla="*/ 3528000 h 3528000"/>
                <a:gd name="connsiteX33" fmla="*/ 869320 w 9508188"/>
                <a:gd name="connsiteY33" fmla="*/ 3528000 h 3528000"/>
                <a:gd name="connsiteX34" fmla="*/ 0 w 9508188"/>
                <a:gd name="connsiteY34" fmla="*/ 3528000 h 3528000"/>
                <a:gd name="connsiteX35" fmla="*/ 0 w 9508188"/>
                <a:gd name="connsiteY35" fmla="*/ 2975280 h 3528000"/>
                <a:gd name="connsiteX36" fmla="*/ 0 w 9508188"/>
                <a:gd name="connsiteY36" fmla="*/ 2422560 h 3528000"/>
                <a:gd name="connsiteX37" fmla="*/ 0 w 9508188"/>
                <a:gd name="connsiteY37" fmla="*/ 1905120 h 3528000"/>
                <a:gd name="connsiteX38" fmla="*/ 0 w 9508188"/>
                <a:gd name="connsiteY38" fmla="*/ 1352400 h 3528000"/>
                <a:gd name="connsiteX39" fmla="*/ 0 w 9508188"/>
                <a:gd name="connsiteY39" fmla="*/ 729120 h 3528000"/>
                <a:gd name="connsiteX40" fmla="*/ 0 w 9508188"/>
                <a:gd name="connsiteY40" fmla="*/ 0 h 352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08188" h="3528000" fill="none" extrusionOk="0">
                  <a:moveTo>
                    <a:pt x="0" y="0"/>
                  </a:moveTo>
                  <a:cubicBezTo>
                    <a:pt x="183347" y="-17203"/>
                    <a:pt x="367029" y="-7585"/>
                    <a:pt x="488993" y="0"/>
                  </a:cubicBezTo>
                  <a:cubicBezTo>
                    <a:pt x="610957" y="7585"/>
                    <a:pt x="785379" y="9420"/>
                    <a:pt x="882903" y="0"/>
                  </a:cubicBezTo>
                  <a:cubicBezTo>
                    <a:pt x="980427" y="-9420"/>
                    <a:pt x="1422724" y="26902"/>
                    <a:pt x="1562059" y="0"/>
                  </a:cubicBezTo>
                  <a:cubicBezTo>
                    <a:pt x="1701394" y="-26902"/>
                    <a:pt x="2227120" y="-29402"/>
                    <a:pt x="2431380" y="0"/>
                  </a:cubicBezTo>
                  <a:cubicBezTo>
                    <a:pt x="2635640" y="29402"/>
                    <a:pt x="2749861" y="22253"/>
                    <a:pt x="3015454" y="0"/>
                  </a:cubicBezTo>
                  <a:cubicBezTo>
                    <a:pt x="3281047" y="-22253"/>
                    <a:pt x="3423490" y="-15584"/>
                    <a:pt x="3599528" y="0"/>
                  </a:cubicBezTo>
                  <a:cubicBezTo>
                    <a:pt x="3775566" y="15584"/>
                    <a:pt x="4062417" y="14654"/>
                    <a:pt x="4278685" y="0"/>
                  </a:cubicBezTo>
                  <a:cubicBezTo>
                    <a:pt x="4494953" y="-14654"/>
                    <a:pt x="4793934" y="25998"/>
                    <a:pt x="5052923" y="0"/>
                  </a:cubicBezTo>
                  <a:cubicBezTo>
                    <a:pt x="5311912" y="-25998"/>
                    <a:pt x="5516825" y="24732"/>
                    <a:pt x="5827161" y="0"/>
                  </a:cubicBezTo>
                  <a:cubicBezTo>
                    <a:pt x="6137497" y="-24732"/>
                    <a:pt x="6391340" y="-22446"/>
                    <a:pt x="6601399" y="0"/>
                  </a:cubicBezTo>
                  <a:cubicBezTo>
                    <a:pt x="6811458" y="22446"/>
                    <a:pt x="7066695" y="37236"/>
                    <a:pt x="7470719" y="0"/>
                  </a:cubicBezTo>
                  <a:cubicBezTo>
                    <a:pt x="7874743" y="-37236"/>
                    <a:pt x="7914765" y="13277"/>
                    <a:pt x="8149875" y="0"/>
                  </a:cubicBezTo>
                  <a:cubicBezTo>
                    <a:pt x="8384985" y="-13277"/>
                    <a:pt x="8768981" y="26384"/>
                    <a:pt x="8924114" y="0"/>
                  </a:cubicBezTo>
                  <a:cubicBezTo>
                    <a:pt x="9079247" y="-26384"/>
                    <a:pt x="9314973" y="8655"/>
                    <a:pt x="9508188" y="0"/>
                  </a:cubicBezTo>
                  <a:cubicBezTo>
                    <a:pt x="9485833" y="167152"/>
                    <a:pt x="9534438" y="441173"/>
                    <a:pt x="9508188" y="588000"/>
                  </a:cubicBezTo>
                  <a:cubicBezTo>
                    <a:pt x="9481938" y="734827"/>
                    <a:pt x="9512835" y="921992"/>
                    <a:pt x="9508188" y="1211280"/>
                  </a:cubicBezTo>
                  <a:cubicBezTo>
                    <a:pt x="9503541" y="1500568"/>
                    <a:pt x="9522988" y="1639688"/>
                    <a:pt x="9508188" y="1869840"/>
                  </a:cubicBezTo>
                  <a:cubicBezTo>
                    <a:pt x="9493388" y="2099992"/>
                    <a:pt x="9514780" y="2216033"/>
                    <a:pt x="9508188" y="2493120"/>
                  </a:cubicBezTo>
                  <a:cubicBezTo>
                    <a:pt x="9501596" y="2770207"/>
                    <a:pt x="9485356" y="2895441"/>
                    <a:pt x="9508188" y="3010560"/>
                  </a:cubicBezTo>
                  <a:cubicBezTo>
                    <a:pt x="9531020" y="3125679"/>
                    <a:pt x="9517012" y="3359806"/>
                    <a:pt x="9508188" y="3528000"/>
                  </a:cubicBezTo>
                  <a:cubicBezTo>
                    <a:pt x="9247606" y="3543962"/>
                    <a:pt x="9119404" y="3508469"/>
                    <a:pt x="8924114" y="3528000"/>
                  </a:cubicBezTo>
                  <a:cubicBezTo>
                    <a:pt x="8728824" y="3547531"/>
                    <a:pt x="8487328" y="3511518"/>
                    <a:pt x="8244957" y="3528000"/>
                  </a:cubicBezTo>
                  <a:cubicBezTo>
                    <a:pt x="8002586" y="3544482"/>
                    <a:pt x="7979891" y="3513771"/>
                    <a:pt x="7851047" y="3528000"/>
                  </a:cubicBezTo>
                  <a:cubicBezTo>
                    <a:pt x="7722203" y="3542230"/>
                    <a:pt x="7551643" y="3509689"/>
                    <a:pt x="7266972" y="3528000"/>
                  </a:cubicBezTo>
                  <a:cubicBezTo>
                    <a:pt x="6982301" y="3546311"/>
                    <a:pt x="6653604" y="3496846"/>
                    <a:pt x="6492734" y="3528000"/>
                  </a:cubicBezTo>
                  <a:cubicBezTo>
                    <a:pt x="6331864" y="3559154"/>
                    <a:pt x="6213479" y="3522954"/>
                    <a:pt x="6003742" y="3528000"/>
                  </a:cubicBezTo>
                  <a:cubicBezTo>
                    <a:pt x="5794005" y="3533046"/>
                    <a:pt x="5342958" y="3542138"/>
                    <a:pt x="5134422" y="3528000"/>
                  </a:cubicBezTo>
                  <a:cubicBezTo>
                    <a:pt x="4925886" y="3513862"/>
                    <a:pt x="4637498" y="3521181"/>
                    <a:pt x="4265101" y="3528000"/>
                  </a:cubicBezTo>
                  <a:cubicBezTo>
                    <a:pt x="3892704" y="3534819"/>
                    <a:pt x="3924407" y="3526882"/>
                    <a:pt x="3585945" y="3528000"/>
                  </a:cubicBezTo>
                  <a:cubicBezTo>
                    <a:pt x="3247483" y="3529118"/>
                    <a:pt x="2915279" y="3503612"/>
                    <a:pt x="2716625" y="3528000"/>
                  </a:cubicBezTo>
                  <a:cubicBezTo>
                    <a:pt x="2517971" y="3552388"/>
                    <a:pt x="2257720" y="3558626"/>
                    <a:pt x="2037469" y="3528000"/>
                  </a:cubicBezTo>
                  <a:cubicBezTo>
                    <a:pt x="1817218" y="3497374"/>
                    <a:pt x="1631325" y="3543601"/>
                    <a:pt x="1263231" y="3528000"/>
                  </a:cubicBezTo>
                  <a:cubicBezTo>
                    <a:pt x="895137" y="3512399"/>
                    <a:pt x="1023230" y="3531160"/>
                    <a:pt x="869320" y="3528000"/>
                  </a:cubicBezTo>
                  <a:cubicBezTo>
                    <a:pt x="715410" y="3524840"/>
                    <a:pt x="336225" y="3506195"/>
                    <a:pt x="0" y="3528000"/>
                  </a:cubicBezTo>
                  <a:cubicBezTo>
                    <a:pt x="18469" y="3365812"/>
                    <a:pt x="11813" y="3167783"/>
                    <a:pt x="0" y="2975280"/>
                  </a:cubicBezTo>
                  <a:cubicBezTo>
                    <a:pt x="-11813" y="2782777"/>
                    <a:pt x="1770" y="2572720"/>
                    <a:pt x="0" y="2422560"/>
                  </a:cubicBezTo>
                  <a:cubicBezTo>
                    <a:pt x="-1770" y="2272400"/>
                    <a:pt x="22965" y="2115118"/>
                    <a:pt x="0" y="1905120"/>
                  </a:cubicBezTo>
                  <a:cubicBezTo>
                    <a:pt x="-22965" y="1695122"/>
                    <a:pt x="6746" y="1544853"/>
                    <a:pt x="0" y="1352400"/>
                  </a:cubicBezTo>
                  <a:cubicBezTo>
                    <a:pt x="-6746" y="1159947"/>
                    <a:pt x="19304" y="1038671"/>
                    <a:pt x="0" y="729120"/>
                  </a:cubicBezTo>
                  <a:cubicBezTo>
                    <a:pt x="-19304" y="419569"/>
                    <a:pt x="-29944" y="292973"/>
                    <a:pt x="0" y="0"/>
                  </a:cubicBezTo>
                  <a:close/>
                </a:path>
                <a:path w="9508188" h="3528000" stroke="0" extrusionOk="0">
                  <a:moveTo>
                    <a:pt x="0" y="0"/>
                  </a:moveTo>
                  <a:cubicBezTo>
                    <a:pt x="276276" y="23023"/>
                    <a:pt x="451797" y="20827"/>
                    <a:pt x="584074" y="0"/>
                  </a:cubicBezTo>
                  <a:cubicBezTo>
                    <a:pt x="716351" y="-20827"/>
                    <a:pt x="893657" y="6342"/>
                    <a:pt x="977985" y="0"/>
                  </a:cubicBezTo>
                  <a:cubicBezTo>
                    <a:pt x="1062313" y="-6342"/>
                    <a:pt x="1510452" y="-38441"/>
                    <a:pt x="1847305" y="0"/>
                  </a:cubicBezTo>
                  <a:cubicBezTo>
                    <a:pt x="2184158" y="38441"/>
                    <a:pt x="2216208" y="-27963"/>
                    <a:pt x="2431380" y="0"/>
                  </a:cubicBezTo>
                  <a:cubicBezTo>
                    <a:pt x="2646552" y="27963"/>
                    <a:pt x="2724904" y="10422"/>
                    <a:pt x="3015454" y="0"/>
                  </a:cubicBezTo>
                  <a:cubicBezTo>
                    <a:pt x="3306004" y="-10422"/>
                    <a:pt x="3472287" y="-10307"/>
                    <a:pt x="3884774" y="0"/>
                  </a:cubicBezTo>
                  <a:cubicBezTo>
                    <a:pt x="4297261" y="10307"/>
                    <a:pt x="4185697" y="-23562"/>
                    <a:pt x="4373766" y="0"/>
                  </a:cubicBezTo>
                  <a:cubicBezTo>
                    <a:pt x="4561835" y="23562"/>
                    <a:pt x="4838939" y="27826"/>
                    <a:pt x="5243087" y="0"/>
                  </a:cubicBezTo>
                  <a:cubicBezTo>
                    <a:pt x="5647235" y="-27826"/>
                    <a:pt x="5763224" y="28707"/>
                    <a:pt x="6112407" y="0"/>
                  </a:cubicBezTo>
                  <a:cubicBezTo>
                    <a:pt x="6461590" y="-28707"/>
                    <a:pt x="6614849" y="-617"/>
                    <a:pt x="6791563" y="0"/>
                  </a:cubicBezTo>
                  <a:cubicBezTo>
                    <a:pt x="6968277" y="617"/>
                    <a:pt x="7265170" y="13599"/>
                    <a:pt x="7660883" y="0"/>
                  </a:cubicBezTo>
                  <a:cubicBezTo>
                    <a:pt x="8056596" y="-13599"/>
                    <a:pt x="7978521" y="20340"/>
                    <a:pt x="8244957" y="0"/>
                  </a:cubicBezTo>
                  <a:cubicBezTo>
                    <a:pt x="8511393" y="-20340"/>
                    <a:pt x="8635461" y="-22758"/>
                    <a:pt x="8829032" y="0"/>
                  </a:cubicBezTo>
                  <a:cubicBezTo>
                    <a:pt x="9022603" y="22758"/>
                    <a:pt x="9291038" y="-16023"/>
                    <a:pt x="9508188" y="0"/>
                  </a:cubicBezTo>
                  <a:cubicBezTo>
                    <a:pt x="9528813" y="158859"/>
                    <a:pt x="9488285" y="364249"/>
                    <a:pt x="9508188" y="552720"/>
                  </a:cubicBezTo>
                  <a:cubicBezTo>
                    <a:pt x="9528091" y="741191"/>
                    <a:pt x="9489429" y="945625"/>
                    <a:pt x="9508188" y="1140720"/>
                  </a:cubicBezTo>
                  <a:cubicBezTo>
                    <a:pt x="9526947" y="1335815"/>
                    <a:pt x="9522583" y="1609613"/>
                    <a:pt x="9508188" y="1764000"/>
                  </a:cubicBezTo>
                  <a:cubicBezTo>
                    <a:pt x="9493793" y="1918387"/>
                    <a:pt x="9509235" y="2094970"/>
                    <a:pt x="9508188" y="2387280"/>
                  </a:cubicBezTo>
                  <a:cubicBezTo>
                    <a:pt x="9507141" y="2679590"/>
                    <a:pt x="9520476" y="2796060"/>
                    <a:pt x="9508188" y="3010560"/>
                  </a:cubicBezTo>
                  <a:cubicBezTo>
                    <a:pt x="9495900" y="3225060"/>
                    <a:pt x="9486443" y="3381027"/>
                    <a:pt x="9508188" y="3528000"/>
                  </a:cubicBezTo>
                  <a:cubicBezTo>
                    <a:pt x="9281373" y="3531903"/>
                    <a:pt x="9150935" y="3523414"/>
                    <a:pt x="9019195" y="3528000"/>
                  </a:cubicBezTo>
                  <a:cubicBezTo>
                    <a:pt x="8887455" y="3532586"/>
                    <a:pt x="8633202" y="3540513"/>
                    <a:pt x="8340039" y="3528000"/>
                  </a:cubicBezTo>
                  <a:cubicBezTo>
                    <a:pt x="8046876" y="3515487"/>
                    <a:pt x="8014166" y="3514661"/>
                    <a:pt x="7851047" y="3528000"/>
                  </a:cubicBezTo>
                  <a:cubicBezTo>
                    <a:pt x="7687928" y="3541339"/>
                    <a:pt x="7405540" y="3543102"/>
                    <a:pt x="7171890" y="3528000"/>
                  </a:cubicBezTo>
                  <a:cubicBezTo>
                    <a:pt x="6938240" y="3512898"/>
                    <a:pt x="6911398" y="3542206"/>
                    <a:pt x="6777980" y="3528000"/>
                  </a:cubicBezTo>
                  <a:cubicBezTo>
                    <a:pt x="6644562" y="3513795"/>
                    <a:pt x="6551015" y="3544250"/>
                    <a:pt x="6384069" y="3528000"/>
                  </a:cubicBezTo>
                  <a:cubicBezTo>
                    <a:pt x="6217123" y="3511750"/>
                    <a:pt x="6024035" y="3540121"/>
                    <a:pt x="5704913" y="3528000"/>
                  </a:cubicBezTo>
                  <a:cubicBezTo>
                    <a:pt x="5385791" y="3515879"/>
                    <a:pt x="5394792" y="3535534"/>
                    <a:pt x="5215920" y="3528000"/>
                  </a:cubicBezTo>
                  <a:cubicBezTo>
                    <a:pt x="5037048" y="3520466"/>
                    <a:pt x="4808805" y="3562244"/>
                    <a:pt x="4441682" y="3528000"/>
                  </a:cubicBezTo>
                  <a:cubicBezTo>
                    <a:pt x="4074559" y="3493756"/>
                    <a:pt x="4102446" y="3517000"/>
                    <a:pt x="3952690" y="3528000"/>
                  </a:cubicBezTo>
                  <a:cubicBezTo>
                    <a:pt x="3802934" y="3539000"/>
                    <a:pt x="3470457" y="3551093"/>
                    <a:pt x="3178451" y="3528000"/>
                  </a:cubicBezTo>
                  <a:cubicBezTo>
                    <a:pt x="2886445" y="3504907"/>
                    <a:pt x="2942981" y="3513780"/>
                    <a:pt x="2784541" y="3528000"/>
                  </a:cubicBezTo>
                  <a:cubicBezTo>
                    <a:pt x="2626101" y="3542221"/>
                    <a:pt x="2299327" y="3501367"/>
                    <a:pt x="2010303" y="3528000"/>
                  </a:cubicBezTo>
                  <a:cubicBezTo>
                    <a:pt x="1721279" y="3554633"/>
                    <a:pt x="1649803" y="3537728"/>
                    <a:pt x="1521310" y="3528000"/>
                  </a:cubicBezTo>
                  <a:cubicBezTo>
                    <a:pt x="1392817" y="3518272"/>
                    <a:pt x="1320365" y="3516923"/>
                    <a:pt x="1127399" y="3528000"/>
                  </a:cubicBezTo>
                  <a:cubicBezTo>
                    <a:pt x="934433" y="3539077"/>
                    <a:pt x="776401" y="3543682"/>
                    <a:pt x="638407" y="3528000"/>
                  </a:cubicBezTo>
                  <a:cubicBezTo>
                    <a:pt x="500413" y="3512318"/>
                    <a:pt x="289867" y="3532332"/>
                    <a:pt x="0" y="3528000"/>
                  </a:cubicBezTo>
                  <a:cubicBezTo>
                    <a:pt x="-10085" y="3309506"/>
                    <a:pt x="-5747" y="3167320"/>
                    <a:pt x="0" y="3010560"/>
                  </a:cubicBezTo>
                  <a:cubicBezTo>
                    <a:pt x="5747" y="2853800"/>
                    <a:pt x="-21819" y="2628274"/>
                    <a:pt x="0" y="2528400"/>
                  </a:cubicBezTo>
                  <a:cubicBezTo>
                    <a:pt x="21819" y="2428526"/>
                    <a:pt x="2584" y="2242702"/>
                    <a:pt x="0" y="2046240"/>
                  </a:cubicBezTo>
                  <a:cubicBezTo>
                    <a:pt x="-2584" y="1849778"/>
                    <a:pt x="11016" y="1692307"/>
                    <a:pt x="0" y="1422960"/>
                  </a:cubicBezTo>
                  <a:cubicBezTo>
                    <a:pt x="-11016" y="1153613"/>
                    <a:pt x="-13344" y="1038265"/>
                    <a:pt x="0" y="940800"/>
                  </a:cubicBezTo>
                  <a:cubicBezTo>
                    <a:pt x="13344" y="843335"/>
                    <a:pt x="-30721" y="216940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95000"/>
              </a:schemeClr>
            </a:solidFill>
            <a:ln w="38100">
              <a:solidFill>
                <a:schemeClr val="bg1">
                  <a:lumMod val="50000"/>
                  <a:lumOff val="5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678175-837C-9D47-A0DB-6A7FE34198E4}"/>
                </a:ext>
              </a:extLst>
            </p:cNvPr>
            <p:cNvSpPr txBox="1"/>
            <p:nvPr/>
          </p:nvSpPr>
          <p:spPr>
            <a:xfrm>
              <a:off x="1775520" y="980728"/>
              <a:ext cx="95081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Roadmap</a:t>
              </a:r>
              <a:endParaRPr lang="en-US" sz="3600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AA568F9-600E-5541-B6E1-832CC2A884DF}"/>
                </a:ext>
              </a:extLst>
            </p:cNvPr>
            <p:cNvSpPr/>
            <p:nvPr/>
          </p:nvSpPr>
          <p:spPr>
            <a:xfrm>
              <a:off x="1775520" y="1556792"/>
              <a:ext cx="9322933" cy="24960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chemeClr val="bg1"/>
                  </a:solidFill>
                  <a:latin typeface="Tw Cen MT" panose="020B0602020104020603" pitchFamily="34" charset="77"/>
                </a:rPr>
                <a:t>A state-general, space-and-time-continuous TD learning rule for SR</a:t>
              </a:r>
            </a:p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chemeClr val="bg1"/>
                  </a:solidFill>
                  <a:latin typeface="Tw Cen MT" panose="020B0602020104020603" pitchFamily="34" charset="77"/>
                </a:rPr>
                <a:t>STDP as an approach to learning SR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59185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4">
      <a:dk1>
        <a:srgbClr val="424242"/>
      </a:dk1>
      <a:lt1>
        <a:srgbClr val="FFFFFF"/>
      </a:lt1>
      <a:dk2>
        <a:srgbClr val="424242"/>
      </a:dk2>
      <a:lt2>
        <a:srgbClr val="FEFFFF"/>
      </a:lt2>
      <a:accent1>
        <a:srgbClr val="65C1A5"/>
      </a:accent1>
      <a:accent2>
        <a:srgbClr val="FC8D61"/>
      </a:accent2>
      <a:accent3>
        <a:srgbClr val="8DA0CA"/>
      </a:accent3>
      <a:accent4>
        <a:srgbClr val="E68AC2"/>
      </a:accent4>
      <a:accent5>
        <a:srgbClr val="A6D853"/>
      </a:accent5>
      <a:accent6>
        <a:srgbClr val="FED92E"/>
      </a:accent6>
      <a:hlink>
        <a:srgbClr val="0432FF"/>
      </a:hlink>
      <a:folHlink>
        <a:srgbClr val="82828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spDef>
      <a:spPr>
        <a:noFill/>
        <a:ln w="25400"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tx1">
            <a:alpha val="80000"/>
          </a:schemeClr>
        </a:solidFill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60000"/>
                <a:lumOff val="4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28CDEC3D-96B7-D341-A23F-18B28B1F865A}" vid="{B11205B9-C316-4142-8783-99A95B94A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SlateVTI</Template>
  <TotalTime>4677</TotalTime>
  <Words>1060</Words>
  <Application>Microsoft Macintosh PowerPoint</Application>
  <PresentationFormat>Widescreen</PresentationFormat>
  <Paragraphs>282</Paragraphs>
  <Slides>37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Avenir Book</vt:lpstr>
      <vt:lpstr>Calibri</vt:lpstr>
      <vt:lpstr>Times</vt:lpstr>
      <vt:lpstr>Tw Cen MT</vt:lpstr>
      <vt:lpstr>Wingdings 2</vt:lpstr>
      <vt:lpstr>SlateVTI</vt:lpstr>
      <vt:lpstr>PowerPoint Presentation</vt:lpstr>
      <vt:lpstr>Successor theory</vt:lpstr>
      <vt:lpstr>Successor theory and why hippocampus</vt:lpstr>
      <vt:lpstr>Successor theory and why hippocampus</vt:lpstr>
      <vt:lpstr>Successor theory and why hippocampus</vt:lpstr>
      <vt:lpstr>Successor theory and why hippocampus</vt:lpstr>
      <vt:lpstr>Successor theory and why hippocampus</vt:lpstr>
      <vt:lpstr>Successor theory and why hippocampus</vt:lpstr>
      <vt:lpstr>PowerPoint Presentation</vt:lpstr>
      <vt:lpstr>PowerPoint Presentation</vt:lpstr>
      <vt:lpstr>Three problems with SR models </vt:lpstr>
      <vt:lpstr>Flexible and plausible state representations</vt:lpstr>
      <vt:lpstr>Continuous time </vt:lpstr>
      <vt:lpstr>Continuous time </vt:lpstr>
      <vt:lpstr>Continuous time </vt:lpstr>
      <vt:lpstr>Final form of TD learning rule:</vt:lpstr>
      <vt:lpstr>Definition of place fields: </vt:lpstr>
      <vt:lpstr>Single room exploration </vt:lpstr>
      <vt:lpstr>Single room exploration – One hot  </vt:lpstr>
      <vt:lpstr>Grid cells of  various length  scales</vt:lpstr>
      <vt:lpstr>Multiroom room exploration </vt:lpstr>
      <vt:lpstr>PowerPoint Presentation</vt:lpstr>
      <vt:lpstr>PowerPoint Presentation</vt:lpstr>
      <vt:lpstr>Conclusions: </vt:lpstr>
      <vt:lpstr>PowerPoint Presentation</vt:lpstr>
      <vt:lpstr>Issues with learning via TD</vt:lpstr>
      <vt:lpstr>STDP: “cells that fire together, wire together” </vt:lpstr>
      <vt:lpstr>STDP: “cells that fire together, wire together” </vt:lpstr>
      <vt:lpstr>Theta sweeps represent predictions into the near future</vt:lpstr>
      <vt:lpstr>Theta modulation</vt:lpstr>
      <vt:lpstr>Theta sweeps </vt:lpstr>
      <vt:lpstr>Inhomogeneous Poisson spike train sampling </vt:lpstr>
      <vt:lpstr>Online-STDP </vt:lpstr>
      <vt:lpstr>Results</vt:lpstr>
      <vt:lpstr>Some back of the envelope calculations</vt:lpstr>
      <vt:lpstr>We’re probably a little bit out on timescale </vt:lpstr>
      <vt:lpstr>It may be ~ constant though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George</dc:creator>
  <cp:lastModifiedBy>Tom George</cp:lastModifiedBy>
  <cp:revision>94</cp:revision>
  <dcterms:created xsi:type="dcterms:W3CDTF">2021-06-23T15:47:18Z</dcterms:created>
  <dcterms:modified xsi:type="dcterms:W3CDTF">2021-06-29T15:18:21Z</dcterms:modified>
</cp:coreProperties>
</file>

<file path=docProps/thumbnail.jpeg>
</file>